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6"/>
  </p:notesMasterIdLst>
  <p:sldIdLst>
    <p:sldId id="340" r:id="rId2"/>
    <p:sldId id="305" r:id="rId3"/>
    <p:sldId id="341" r:id="rId4"/>
    <p:sldId id="327" r:id="rId5"/>
    <p:sldId id="326" r:id="rId6"/>
    <p:sldId id="329" r:id="rId7"/>
    <p:sldId id="335" r:id="rId8"/>
    <p:sldId id="338" r:id="rId9"/>
    <p:sldId id="331" r:id="rId10"/>
    <p:sldId id="333" r:id="rId11"/>
    <p:sldId id="306" r:id="rId12"/>
    <p:sldId id="339" r:id="rId13"/>
    <p:sldId id="342" r:id="rId14"/>
    <p:sldId id="343" r:id="rId15"/>
    <p:sldId id="344" r:id="rId16"/>
    <p:sldId id="345" r:id="rId17"/>
    <p:sldId id="346" r:id="rId18"/>
    <p:sldId id="353" r:id="rId19"/>
    <p:sldId id="349" r:id="rId20"/>
    <p:sldId id="354" r:id="rId21"/>
    <p:sldId id="355" r:id="rId22"/>
    <p:sldId id="356" r:id="rId23"/>
    <p:sldId id="358" r:id="rId24"/>
    <p:sldId id="366" r:id="rId25"/>
    <p:sldId id="360" r:id="rId26"/>
    <p:sldId id="362" r:id="rId27"/>
    <p:sldId id="294" r:id="rId28"/>
    <p:sldId id="363" r:id="rId29"/>
    <p:sldId id="365" r:id="rId30"/>
    <p:sldId id="368" r:id="rId31"/>
    <p:sldId id="369" r:id="rId32"/>
    <p:sldId id="370" r:id="rId33"/>
    <p:sldId id="371" r:id="rId34"/>
    <p:sldId id="37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p:cViewPr varScale="1">
        <p:scale>
          <a:sx n="110" d="100"/>
          <a:sy n="110" d="100"/>
        </p:scale>
        <p:origin x="630" y="96"/>
      </p:cViewPr>
      <p:guideLst/>
    </p:cSldViewPr>
  </p:slideViewPr>
  <p:outlineViewPr>
    <p:cViewPr>
      <p:scale>
        <a:sx n="33" d="100"/>
        <a:sy n="33" d="100"/>
      </p:scale>
      <p:origin x="0" y="-24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98B7A-55C1-43F6-A9B7-7777C87BE07B}"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0E070-B240-463C-9580-A36D94EDCD5A}" type="slidenum">
              <a:rPr lang="en-US" smtClean="0"/>
              <a:t>‹#›</a:t>
            </a:fld>
            <a:endParaRPr lang="en-US"/>
          </a:p>
        </p:txBody>
      </p:sp>
    </p:spTree>
    <p:extLst>
      <p:ext uri="{BB962C8B-B14F-4D97-AF65-F5344CB8AC3E}">
        <p14:creationId xmlns:p14="http://schemas.microsoft.com/office/powerpoint/2010/main" val="2877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9/13/2023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4916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9/13/2023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4949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9/13/2023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154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9/13/2023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8041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2"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2" y="4589464"/>
            <a:ext cx="10515600" cy="1500187"/>
          </a:xfrm>
        </p:spPr>
        <p:txBody>
          <a:bodyPr/>
          <a:lstStyle>
            <a:lvl1pPr marL="0" indent="0">
              <a:buNone/>
              <a:defRPr sz="2400">
                <a:solidFill>
                  <a:schemeClr val="tx2"/>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9/13/2023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7267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9/13/2023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2905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6"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8" y="1752600"/>
            <a:ext cx="5532318"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8" y="2666999"/>
            <a:ext cx="553231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1" y="1752600"/>
            <a:ext cx="5561106"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1"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9/13/2023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7455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6"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4" y="6416676"/>
            <a:ext cx="2921716" cy="365125"/>
          </a:xfrm>
        </p:spPr>
        <p:txBody>
          <a:bodyPr/>
          <a:lstStyle/>
          <a:p>
            <a:fld id="{3AB41CFF-90C9-47B3-9DA1-F2BF8D839F7E}" type="datetime1">
              <a:rPr lang="en-US" smtClean="0"/>
              <a:t>9/13/2023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4246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9/13/2023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5634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9/13/2023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2208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9/13/2023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674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6" y="425451"/>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6" y="1949451"/>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3" y="6416676"/>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9/13/2023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2" y="6416676"/>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7" y="6416676"/>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1" y="0"/>
            <a:ext cx="3654612" cy="4575348"/>
          </a:xfrm>
          <a:prstGeom prst="rect">
            <a:avLst/>
          </a:prstGeom>
        </p:spPr>
      </p:pic>
    </p:spTree>
    <p:extLst>
      <p:ext uri="{BB962C8B-B14F-4D97-AF65-F5344CB8AC3E}">
        <p14:creationId xmlns:p14="http://schemas.microsoft.com/office/powerpoint/2010/main" val="9670791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6" r:id="rId8"/>
    <p:sldLayoutId id="2147483693" r:id="rId9"/>
    <p:sldLayoutId id="2147483694" r:id="rId10"/>
    <p:sldLayoutId id="2147483695" r:id="rId11"/>
  </p:sldLayoutIdLst>
  <p:hf sldNum="0" hdr="0" ftr="0" dt="0"/>
  <p:txStyles>
    <p:titleStyle>
      <a:lvl1pPr algn="l" defTabSz="914411"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3" indent="-228603" algn="l" defTabSz="914411"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hildrenshealthdefense.org/vaccine-secrets/" TargetMode="External"/><Relationship Id="rId2" Type="http://schemas.openxmlformats.org/officeDocument/2006/relationships/hyperlink" Target="https://www.cdc.gov/vaccinesafety/ensuringsafety/history/index.html" TargetMode="Externa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ms.gov/newsroom/news-alert/cms-releases-latest-enrollment-figures-medicare-medicaid-and-childrens-health-insurance-program-chip" TargetMode="External"/><Relationship Id="rId2" Type="http://schemas.openxmlformats.org/officeDocument/2006/relationships/hyperlink" Target="https://www.cms.gov/files/document/2021-medicare-trustees-report.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live.childrenshealthdefense.org/chd-tv/shows/good-morning-chd/murder-by-protoco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pCkL9UlmCOE"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https://www.youtube.com/watch?v=iK5V89fU61Y&amp;t=1593s&amp;pp=2AG5DJACAQ%3D%3D" TargetMode="Externa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statnews.com/2021/08/04/medical-errors-accidents-ongoing-preventable-health-threat/#:~:text=Injury%20or%20illness%20caused%20by,under%20wraps%20%E2%80%94%20and%20they%20are"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ourworldindata.org/grapher/excess-mortality-p-scores-average-baseline?country=~USA" TargetMode="External"/><Relationship Id="rId4" Type="http://schemas.openxmlformats.org/officeDocument/2006/relationships/hyperlink" Target="https://www.israelnationalnews.com/news/317091"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www.naturalnews.com/2023-05-23-renz-calls-investigation-hospital-murders-covid-pandemic.html" TargetMode="External"/><Relationship Id="rId4" Type="http://schemas.openxmlformats.org/officeDocument/2006/relationships/hyperlink" Target="https://forbiddenknowledgetv.net/dr-david-martin-to-eu-parliament-corona-virus-is-a-bioweapon-greatest-crime-against-humanity-in-world-history/"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www.mdedge.com/chestphysician/article/168938/patient-survivor-care/medicare-hospital-deaths-decline-hospice-usage" TargetMode="External"/><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hyperlink" Target="https://www.nbcnews.com/health/health-care/doctors-say-hca-hospitals-push-patients-hospice-care-rcna81599"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dirty="0">
                <a:solidFill>
                  <a:srgbClr val="002060"/>
                </a:solidFill>
                <a:latin typeface="Berlin Sans FB Demi" panose="020E0802020502020306" pitchFamily="34" charset="0"/>
              </a:rPr>
              <a:t>Who? They’re All In On It!</a:t>
            </a:r>
          </a:p>
        </p:txBody>
      </p:sp>
    </p:spTree>
    <p:extLst>
      <p:ext uri="{BB962C8B-B14F-4D97-AF65-F5344CB8AC3E}">
        <p14:creationId xmlns:p14="http://schemas.microsoft.com/office/powerpoint/2010/main" val="2505703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75B9-E3C7-9F05-A4B8-17143B1D7182}"/>
              </a:ext>
            </a:extLst>
          </p:cNvPr>
          <p:cNvSpPr>
            <a:spLocks noGrp="1"/>
          </p:cNvSpPr>
          <p:nvPr>
            <p:ph type="title"/>
          </p:nvPr>
        </p:nvSpPr>
        <p:spPr/>
        <p:txBody>
          <a:bodyPr>
            <a:normAutofit fontScale="90000"/>
          </a:bodyPr>
          <a:lstStyle/>
          <a:p>
            <a:r>
              <a:rPr lang="en-US" sz="3600" dirty="0">
                <a:effectLst/>
              </a:rPr>
              <a:t>CDC promotes the vaccine narrative; hiding the truth</a:t>
            </a:r>
            <a:br>
              <a:rPr lang="en-US" sz="3600" dirty="0">
                <a:effectLst/>
              </a:rPr>
            </a:br>
            <a:r>
              <a:rPr lang="en-US" sz="3600" dirty="0">
                <a:effectLst/>
              </a:rPr>
              <a:t>	</a:t>
            </a:r>
            <a:r>
              <a:rPr lang="en-US" sz="2400" dirty="0">
                <a:effectLst/>
              </a:rPr>
              <a:t>Lie: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https://www.cdc.gov/vaccinesafety/ensuringsafety/history/index.html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br>
              <a:rPr lang="en-US" sz="2400" dirty="0">
                <a:effectLst/>
              </a:rPr>
            </a:br>
            <a:r>
              <a:rPr lang="en-US" sz="2400" dirty="0">
                <a:effectLst/>
              </a:rPr>
              <a:t>	Truth: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https://childrenshealthdefense.org/vaccine-secrets/</a:t>
            </a:r>
            <a:endParaRPr lang="en-US" sz="3600" dirty="0"/>
          </a:p>
        </p:txBody>
      </p:sp>
      <p:pic>
        <p:nvPicPr>
          <p:cNvPr id="4" name="Picture 3" descr="A screenshot of a computer">
            <a:extLst>
              <a:ext uri="{FF2B5EF4-FFF2-40B4-BE49-F238E27FC236}">
                <a16:creationId xmlns:a16="http://schemas.microsoft.com/office/drawing/2014/main" id="{9BA52D19-6A90-6CC7-CD78-222FF4AA3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773" y="1691322"/>
            <a:ext cx="8417374" cy="4800917"/>
          </a:xfrm>
          <a:prstGeom prst="rect">
            <a:avLst/>
          </a:prstGeom>
        </p:spPr>
      </p:pic>
    </p:spTree>
    <p:extLst>
      <p:ext uri="{BB962C8B-B14F-4D97-AF65-F5344CB8AC3E}">
        <p14:creationId xmlns:p14="http://schemas.microsoft.com/office/powerpoint/2010/main" val="948448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6" name="Group 15">
            <a:extLst>
              <a:ext uri="{FF2B5EF4-FFF2-40B4-BE49-F238E27FC236}">
                <a16:creationId xmlns:a16="http://schemas.microsoft.com/office/drawing/2014/main" id="{F7A0AA6E-FBE4-4237-8777-A5766F0A5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57587" y="5080"/>
            <a:ext cx="4531366" cy="6014720"/>
            <a:chOff x="7657587" y="5080"/>
            <a:chExt cx="4531366" cy="6014720"/>
          </a:xfrm>
        </p:grpSpPr>
        <p:pic>
          <p:nvPicPr>
            <p:cNvPr id="17" name="Picture 16">
              <a:extLst>
                <a:ext uri="{FF2B5EF4-FFF2-40B4-BE49-F238E27FC236}">
                  <a16:creationId xmlns:a16="http://schemas.microsoft.com/office/drawing/2014/main" id="{A8ACF422-864A-48F3-BCDF-2EBADF4125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0000"/>
              <a:extLst>
                <a:ext uri="{28A0092B-C50C-407E-A947-70E740481C1C}">
                  <a14:useLocalDpi xmlns:a14="http://schemas.microsoft.com/office/drawing/2010/main" val="0"/>
                </a:ext>
              </a:extLst>
            </a:blip>
            <a:srcRect l="22818" b="17291"/>
            <a:stretch/>
          </p:blipFill>
          <p:spPr>
            <a:xfrm flipH="1" flipV="1">
              <a:off x="7657587" y="5080"/>
              <a:ext cx="4531366" cy="4864019"/>
            </a:xfrm>
            <a:prstGeom prst="rect">
              <a:avLst/>
            </a:prstGeom>
          </p:spPr>
        </p:pic>
        <p:pic>
          <p:nvPicPr>
            <p:cNvPr id="18" name="Picture 17">
              <a:extLst>
                <a:ext uri="{FF2B5EF4-FFF2-40B4-BE49-F238E27FC236}">
                  <a16:creationId xmlns:a16="http://schemas.microsoft.com/office/drawing/2014/main" id="{BC7B8F36-FD07-41AE-BB00-D1D458C062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6000"/>
              <a:extLst>
                <a:ext uri="{28A0092B-C50C-407E-A947-70E740481C1C}">
                  <a14:useLocalDpi xmlns:a14="http://schemas.microsoft.com/office/drawing/2010/main" val="0"/>
                </a:ext>
              </a:extLst>
            </a:blip>
            <a:srcRect r="40690"/>
            <a:stretch/>
          </p:blipFill>
          <p:spPr>
            <a:xfrm flipV="1">
              <a:off x="8627628" y="5080"/>
              <a:ext cx="3561325" cy="6014720"/>
            </a:xfrm>
            <a:prstGeom prst="rect">
              <a:avLst/>
            </a:prstGeom>
          </p:spPr>
        </p:pic>
      </p:grpSp>
      <p:sp>
        <p:nvSpPr>
          <p:cNvPr id="2" name="Title 1">
            <a:extLst>
              <a:ext uri="{FF2B5EF4-FFF2-40B4-BE49-F238E27FC236}">
                <a16:creationId xmlns:a16="http://schemas.microsoft.com/office/drawing/2014/main" id="{99C5FD65-E784-05FA-F3FB-B964BCC19D8F}"/>
              </a:ext>
            </a:extLst>
          </p:cNvPr>
          <p:cNvSpPr>
            <a:spLocks noGrp="1"/>
          </p:cNvSpPr>
          <p:nvPr>
            <p:ph type="title"/>
          </p:nvPr>
        </p:nvSpPr>
        <p:spPr>
          <a:xfrm>
            <a:off x="838200" y="461340"/>
            <a:ext cx="10606072" cy="1438472"/>
          </a:xfrm>
        </p:spPr>
        <p:txBody>
          <a:bodyPr>
            <a:normAutofit/>
          </a:bodyPr>
          <a:lstStyle/>
          <a:p>
            <a:r>
              <a:rPr lang="en-US" dirty="0">
                <a:solidFill>
                  <a:srgbClr val="FFFFFF"/>
                </a:solidFill>
              </a:rPr>
              <a:t>Numbers Don’t Lie</a:t>
            </a:r>
          </a:p>
        </p:txBody>
      </p:sp>
      <p:sp>
        <p:nvSpPr>
          <p:cNvPr id="4" name="Content Placeholder 3">
            <a:extLst>
              <a:ext uri="{FF2B5EF4-FFF2-40B4-BE49-F238E27FC236}">
                <a16:creationId xmlns:a16="http://schemas.microsoft.com/office/drawing/2014/main" id="{64224D1A-926C-4776-E9EE-AAA8A02E6DB8}"/>
              </a:ext>
            </a:extLst>
          </p:cNvPr>
          <p:cNvSpPr>
            <a:spLocks noGrp="1"/>
          </p:cNvSpPr>
          <p:nvPr>
            <p:ph idx="1"/>
          </p:nvPr>
        </p:nvSpPr>
        <p:spPr>
          <a:xfrm>
            <a:off x="838200" y="1791094"/>
            <a:ext cx="4726995" cy="4605568"/>
          </a:xfrm>
        </p:spPr>
        <p:txBody>
          <a:bodyPr>
            <a:normAutofit lnSpcReduction="10000"/>
          </a:bodyPr>
          <a:lstStyle/>
          <a:p>
            <a:pPr>
              <a:lnSpc>
                <a:spcPct val="100000"/>
              </a:lnSpc>
            </a:pPr>
            <a:r>
              <a:rPr lang="en-US" sz="2600" dirty="0">
                <a:solidFill>
                  <a:srgbClr val="FFFFFF"/>
                </a:solidFill>
              </a:rPr>
              <a:t>COVID Hospital Deaths </a:t>
            </a:r>
            <a:endParaRPr lang="en-US" sz="2400" dirty="0">
              <a:solidFill>
                <a:srgbClr val="FFFFFF"/>
              </a:solidFill>
            </a:endParaRPr>
          </a:p>
          <a:p>
            <a:pPr marL="228602" lvl="1" indent="0">
              <a:lnSpc>
                <a:spcPct val="100000"/>
              </a:lnSpc>
              <a:spcBef>
                <a:spcPts val="0"/>
              </a:spcBef>
              <a:spcAft>
                <a:spcPts val="800"/>
              </a:spcAft>
              <a:buNone/>
            </a:pPr>
            <a:r>
              <a:rPr lang="en-US" sz="2200" dirty="0">
                <a:solidFill>
                  <a:srgbClr val="FFFFFF"/>
                </a:solidFill>
                <a:effectLst/>
                <a:ea typeface="Calibri" panose="020F0502020204030204" pitchFamily="34" charset="0"/>
                <a:cs typeface="Times New Roman" panose="02020603050405020304" pitchFamily="18" charset="0"/>
              </a:rPr>
              <a:t>U.S.  1.2M  </a:t>
            </a:r>
          </a:p>
          <a:p>
            <a:pPr marL="228602" lvl="1" indent="0">
              <a:lnSpc>
                <a:spcPct val="100000"/>
              </a:lnSpc>
              <a:spcBef>
                <a:spcPts val="0"/>
              </a:spcBef>
              <a:spcAft>
                <a:spcPts val="800"/>
              </a:spcAft>
              <a:buNone/>
            </a:pPr>
            <a:r>
              <a:rPr lang="en-US" sz="2200" dirty="0">
                <a:solidFill>
                  <a:srgbClr val="FFFFFF"/>
                </a:solidFill>
                <a:effectLst/>
                <a:ea typeface="Calibri" panose="020F0502020204030204" pitchFamily="34" charset="0"/>
                <a:cs typeface="Times New Roman" panose="02020603050405020304" pitchFamily="18" charset="0"/>
              </a:rPr>
              <a:t>India 0.5 M</a:t>
            </a:r>
            <a:r>
              <a:rPr lang="en-US" sz="2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p>
          <a:p>
            <a:pPr marL="457205" lvl="1">
              <a:lnSpc>
                <a:spcPct val="100000"/>
              </a:lnSpc>
              <a:spcBef>
                <a:spcPts val="0"/>
              </a:spcBef>
              <a:spcAft>
                <a:spcPts val="800"/>
              </a:spcAft>
            </a:pPr>
            <a:endParaRPr lang="en-US" sz="2600" dirty="0">
              <a:solidFill>
                <a:srgbClr val="FFFFFF"/>
              </a:solidFill>
              <a:effectLst/>
              <a:ea typeface="Calibri" panose="020F0502020204030204" pitchFamily="34" charset="0"/>
              <a:cs typeface="Times New Roman" panose="02020603050405020304" pitchFamily="18" charset="0"/>
            </a:endParaRPr>
          </a:p>
          <a:p>
            <a:pPr marL="0">
              <a:lnSpc>
                <a:spcPct val="100000"/>
              </a:lnSpc>
              <a:spcBef>
                <a:spcPts val="0"/>
              </a:spcBef>
              <a:spcAft>
                <a:spcPts val="800"/>
              </a:spcAft>
            </a:pPr>
            <a:r>
              <a:rPr lang="en-US" sz="3000" dirty="0">
                <a:solidFill>
                  <a:srgbClr val="FFFFFF"/>
                </a:solidFill>
                <a:effectLst/>
                <a:ea typeface="Calibri" panose="020F0502020204030204" pitchFamily="34" charset="0"/>
                <a:cs typeface="Times New Roman" panose="02020603050405020304" pitchFamily="18" charset="0"/>
              </a:rPr>
              <a:t>Population</a:t>
            </a:r>
            <a:endParaRPr lang="en-US" sz="2400" dirty="0">
              <a:solidFill>
                <a:srgbClr val="FFFFFF"/>
              </a:solidFill>
              <a:effectLst/>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sz="2200" dirty="0">
                <a:solidFill>
                  <a:srgbClr val="FFFFFF"/>
                </a:solidFill>
                <a:effectLst/>
                <a:ea typeface="Calibri" panose="020F0502020204030204" pitchFamily="34" charset="0"/>
                <a:cs typeface="Times New Roman" panose="02020603050405020304" pitchFamily="18" charset="0"/>
              </a:rPr>
              <a:t>U.S.  335M</a:t>
            </a:r>
            <a:endParaRPr lang="en-US" sz="2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sz="2200" dirty="0">
                <a:solidFill>
                  <a:srgbClr val="FFFFFF"/>
                </a:solidFill>
                <a:effectLst/>
                <a:ea typeface="Calibri" panose="020F0502020204030204" pitchFamily="34" charset="0"/>
                <a:cs typeface="Times New Roman" panose="02020603050405020304" pitchFamily="18" charset="0"/>
              </a:rPr>
              <a:t>India  1.4B</a:t>
            </a:r>
            <a:endParaRPr lang="en-US" sz="2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sz="2200" dirty="0">
                <a:solidFill>
                  <a:srgbClr val="FFFFFF"/>
                </a:solidFill>
                <a:effectLst/>
                <a:ea typeface="Calibri" panose="020F0502020204030204" pitchFamily="34" charset="0"/>
                <a:cs typeface="Times New Roman" panose="02020603050405020304" pitchFamily="18" charset="0"/>
              </a:rPr>
              <a:t>World 8.0B</a:t>
            </a:r>
          </a:p>
          <a:p>
            <a:pPr marL="0" marR="0">
              <a:lnSpc>
                <a:spcPct val="100000"/>
              </a:lnSpc>
              <a:spcBef>
                <a:spcPts val="0"/>
              </a:spcBef>
              <a:spcAft>
                <a:spcPts val="800"/>
              </a:spcAft>
            </a:pPr>
            <a:endParaRPr lang="en-US" sz="2200" dirty="0">
              <a:solidFill>
                <a:srgbClr val="FFFFFF"/>
              </a:solidFill>
              <a:cs typeface="Times New Roman" panose="02020603050405020304" pitchFamily="18" charset="0"/>
            </a:endParaRPr>
          </a:p>
          <a:p>
            <a:pPr marL="0" marR="0">
              <a:lnSpc>
                <a:spcPct val="100000"/>
              </a:lnSpc>
              <a:spcBef>
                <a:spcPts val="0"/>
              </a:spcBef>
              <a:spcAft>
                <a:spcPts val="800"/>
              </a:spcAft>
            </a:pPr>
            <a:r>
              <a:rPr lang="en-US" sz="2200" dirty="0">
                <a:solidFill>
                  <a:srgbClr val="FFFFFF"/>
                </a:solidFill>
                <a:cs typeface="Times New Roman" panose="02020603050405020304" pitchFamily="18" charset="0"/>
              </a:rPr>
              <a:t>Why?  Hospital deaths drive fear 	  and the “need” for a cure</a:t>
            </a:r>
          </a:p>
          <a:p>
            <a:pPr marL="0" marR="0">
              <a:lnSpc>
                <a:spcPct val="100000"/>
              </a:lnSpc>
              <a:spcBef>
                <a:spcPts val="0"/>
              </a:spcBef>
              <a:spcAft>
                <a:spcPts val="800"/>
              </a:spcAft>
            </a:pPr>
            <a:endParaRPr lang="en-US" sz="2200" dirty="0">
              <a:solidFill>
                <a:srgbClr val="FFFFFF"/>
              </a:solidFill>
            </a:endParaRPr>
          </a:p>
        </p:txBody>
      </p:sp>
      <p:pic>
        <p:nvPicPr>
          <p:cNvPr id="7" name="Picture 6" descr="A picture containing indoor, ceiling, wall, floor&#10;&#10;Description automatically generated">
            <a:extLst>
              <a:ext uri="{FF2B5EF4-FFF2-40B4-BE49-F238E27FC236}">
                <a16:creationId xmlns:a16="http://schemas.microsoft.com/office/drawing/2014/main" id="{3C31D9F9-D74D-63DD-26D3-4FDB849CF2EA}"/>
              </a:ext>
            </a:extLst>
          </p:cNvPr>
          <p:cNvPicPr>
            <a:picLocks noChangeAspect="1"/>
          </p:cNvPicPr>
          <p:nvPr/>
        </p:nvPicPr>
        <p:blipFill rotWithShape="1">
          <a:blip r:embed="rId3">
            <a:extLst>
              <a:ext uri="{28A0092B-C50C-407E-A947-70E740481C1C}">
                <a14:useLocalDpi xmlns:a14="http://schemas.microsoft.com/office/drawing/2010/main" val="0"/>
              </a:ext>
            </a:extLst>
          </a:blip>
          <a:srcRect l="7703" r="1" b="1"/>
          <a:stretch/>
        </p:blipFill>
        <p:spPr>
          <a:xfrm>
            <a:off x="6626806" y="2743199"/>
            <a:ext cx="4817466" cy="3271413"/>
          </a:xfrm>
          <a:prstGeom prst="rect">
            <a:avLst/>
          </a:prstGeom>
        </p:spPr>
      </p:pic>
    </p:spTree>
    <p:extLst>
      <p:ext uri="{BB962C8B-B14F-4D97-AF65-F5344CB8AC3E}">
        <p14:creationId xmlns:p14="http://schemas.microsoft.com/office/powerpoint/2010/main" val="2445479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0702-A583-AC6D-D335-11328E38701E}"/>
              </a:ext>
            </a:extLst>
          </p:cNvPr>
          <p:cNvSpPr>
            <a:spLocks noGrp="1"/>
          </p:cNvSpPr>
          <p:nvPr>
            <p:ph type="title"/>
          </p:nvPr>
        </p:nvSpPr>
        <p:spPr/>
        <p:txBody>
          <a:bodyPr>
            <a:normAutofit fontScale="90000"/>
          </a:bodyPr>
          <a:lstStyle/>
          <a:p>
            <a:r>
              <a:rPr lang="en-US" sz="4400" kern="100" dirty="0">
                <a:effectLst/>
                <a:latin typeface="Calibri" panose="020F0502020204030204" pitchFamily="34" charset="0"/>
                <a:ea typeface="Calibri" panose="020F0502020204030204" pitchFamily="34" charset="0"/>
                <a:cs typeface="Times New Roman" panose="02020603050405020304" pitchFamily="18" charset="0"/>
              </a:rPr>
              <a:t>Medicare/Medicaid costs set up the collectivism lie</a:t>
            </a:r>
            <a:endParaRPr lang="en-US" dirty="0"/>
          </a:p>
        </p:txBody>
      </p:sp>
      <p:sp>
        <p:nvSpPr>
          <p:cNvPr id="3" name="Content Placeholder 2">
            <a:extLst>
              <a:ext uri="{FF2B5EF4-FFF2-40B4-BE49-F238E27FC236}">
                <a16:creationId xmlns:a16="http://schemas.microsoft.com/office/drawing/2014/main" id="{0CA0D6FD-AFBA-33D6-428F-2E361D86A18D}"/>
              </a:ext>
            </a:extLst>
          </p:cNvPr>
          <p:cNvSpPr>
            <a:spLocks noGrp="1"/>
          </p:cNvSpPr>
          <p:nvPr>
            <p:ph idx="1"/>
          </p:nvPr>
        </p:nvSpPr>
        <p:spPr/>
        <p:txBody>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system’s diagnosis - “</a:t>
            </a:r>
            <a:r>
              <a:rPr lang="en-US" sz="1800" kern="100" dirty="0">
                <a:effectLst/>
                <a:latin typeface="Calibri" panose="020F0502020204030204" pitchFamily="34" charset="0"/>
                <a:ea typeface="Calibri" panose="020F0502020204030204" pitchFamily="34" charset="0"/>
                <a:cs typeface="Calibri" panose="020F0502020204030204" pitchFamily="34" charset="0"/>
              </a:rPr>
              <a:t>The financial projections in this report indicate a need for </a:t>
            </a:r>
            <a:r>
              <a:rPr lang="en-US" sz="1800" b="1" kern="100" dirty="0">
                <a:effectLst/>
                <a:latin typeface="Calibri" panose="020F0502020204030204" pitchFamily="34" charset="0"/>
                <a:ea typeface="Calibri" panose="020F0502020204030204" pitchFamily="34" charset="0"/>
                <a:cs typeface="Calibri" panose="020F0502020204030204" pitchFamily="34" charset="0"/>
              </a:rPr>
              <a:t>substantial </a:t>
            </a:r>
            <a:r>
              <a:rPr lang="en-US" sz="1800" kern="100" dirty="0">
                <a:effectLst/>
                <a:latin typeface="Calibri" panose="020F0502020204030204" pitchFamily="34" charset="0"/>
                <a:ea typeface="Calibri" panose="020F0502020204030204" pitchFamily="34" charset="0"/>
                <a:cs typeface="Calibri" panose="020F0502020204030204" pitchFamily="34" charset="0"/>
              </a:rPr>
              <a:t>changes to address Medicare’s financial challenges.”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https://www.cms.gov/files/document/2021-medicare-trustees-report.pdf</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(page 11).</a:t>
            </a:r>
          </a:p>
          <a:p>
            <a:r>
              <a:rPr lang="en-US" sz="1800" kern="100" dirty="0">
                <a:effectLst/>
                <a:latin typeface="Calibri" panose="020F0502020204030204" pitchFamily="34" charset="0"/>
                <a:ea typeface="Calibri" panose="020F0502020204030204" pitchFamily="34" charset="0"/>
                <a:cs typeface="Calibri" panose="020F0502020204030204" pitchFamily="34" charset="0"/>
              </a:rPr>
              <a:t>Think this through: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Medicare/Medicaid is the ultimate bait and switch – we payroll deduct so we have “free health care” when we retire; remember, we paid for this ‘privilege’ our entire working life, but it is wrapped up in bow looking like our government is taking care of the elderly and the disabled.  Then, they program us to bow down to the doctor and they license the doctor, so he won’t be paid unless he follows CMS Standards of Care designed to hasten our deaths.</a:t>
            </a: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CMS says 135M on program: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https://www.cms.gov/newsroom/news-alert/cms-releases-latest-enrollment-figures-medicare-medicaid-and-childrens-health-insurance-program-chip</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cs typeface="Calibri" panose="020F0502020204030204" pitchFamily="34" charset="0"/>
              </a:rPr>
              <a:t>Over 50% of the annual federal budget is related to these bureaucracy!</a:t>
            </a:r>
          </a:p>
        </p:txBody>
      </p:sp>
    </p:spTree>
    <p:extLst>
      <p:ext uri="{BB962C8B-B14F-4D97-AF65-F5344CB8AC3E}">
        <p14:creationId xmlns:p14="http://schemas.microsoft.com/office/powerpoint/2010/main" val="2595691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lstStyle/>
          <a:p>
            <a:pPr marL="0" indent="0" algn="ctr">
              <a:buNone/>
            </a:pPr>
            <a:r>
              <a:rPr lang="en-US" sz="2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Medicare and Medicaid were put in place much like the American Cancer Society – making it look like the government is taking care of the disabled and elderly</a:t>
            </a:r>
            <a:br>
              <a:rPr lang="en-US" sz="28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r>
              <a:rPr lang="en-US" sz="1600" u="sng"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https://live.childrenshealthdefense.org/chd-tv/shows/good-morning-chd/murder-by-protocol/</a:t>
            </a:r>
            <a:br>
              <a:rPr lang="en-US" sz="1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4228448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4" name="Picture 1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6" name="Rectangle 15">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0" name="Group 19">
            <a:extLst>
              <a:ext uri="{FF2B5EF4-FFF2-40B4-BE49-F238E27FC236}">
                <a16:creationId xmlns:a16="http://schemas.microsoft.com/office/drawing/2014/main" id="{5BB11B77-16CE-4796-9677-F0ED67FCE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21" name="Picture 20">
              <a:extLst>
                <a:ext uri="{FF2B5EF4-FFF2-40B4-BE49-F238E27FC236}">
                  <a16:creationId xmlns:a16="http://schemas.microsoft.com/office/drawing/2014/main" id="{EF26510D-AF6F-45BA-9996-9EA0F149D09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2" name="Picture 21">
              <a:extLst>
                <a:ext uri="{FF2B5EF4-FFF2-40B4-BE49-F238E27FC236}">
                  <a16:creationId xmlns:a16="http://schemas.microsoft.com/office/drawing/2014/main" id="{5E04EA3F-927A-42F5-96EF-44DCE97863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4" name="Title 3">
            <a:extLst>
              <a:ext uri="{FF2B5EF4-FFF2-40B4-BE49-F238E27FC236}">
                <a16:creationId xmlns:a16="http://schemas.microsoft.com/office/drawing/2014/main" id="{390EBBE6-AA7D-1839-4316-DE7F7E509A03}"/>
              </a:ext>
            </a:extLst>
          </p:cNvPr>
          <p:cNvSpPr>
            <a:spLocks noGrp="1"/>
          </p:cNvSpPr>
          <p:nvPr>
            <p:ph type="title"/>
          </p:nvPr>
        </p:nvSpPr>
        <p:spPr>
          <a:xfrm>
            <a:off x="7409929" y="744909"/>
            <a:ext cx="4515105" cy="3250621"/>
          </a:xfrm>
        </p:spPr>
        <p:txBody>
          <a:bodyPr vert="horz" lIns="91440" tIns="45720" rIns="91440" bIns="45720" rtlCol="0" anchor="b">
            <a:normAutofit fontScale="90000"/>
          </a:bodyPr>
          <a:lstStyle/>
          <a:p>
            <a:pPr defTabSz="914400">
              <a:lnSpc>
                <a:spcPct val="90000"/>
              </a:lnSpc>
            </a:pPr>
            <a:r>
              <a:rPr lang="en-US" sz="4100" dirty="0"/>
              <a:t>When the Federal Government and Medical Industrial Complex are in bed together, on Team Satan…</a:t>
            </a:r>
          </a:p>
        </p:txBody>
      </p:sp>
      <p:pic>
        <p:nvPicPr>
          <p:cNvPr id="7" name="Content Placeholder 6" descr="A diagram of a medical murder&#10;&#10;Description automatically generated">
            <a:extLst>
              <a:ext uri="{FF2B5EF4-FFF2-40B4-BE49-F238E27FC236}">
                <a16:creationId xmlns:a16="http://schemas.microsoft.com/office/drawing/2014/main" id="{2CFD5FCB-1788-434A-10E7-F2A8FE15B06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3356" y="2628"/>
            <a:ext cx="7457105" cy="6852746"/>
          </a:xfrm>
          <a:prstGeom prst="rect">
            <a:avLst/>
          </a:prstGeom>
        </p:spPr>
      </p:pic>
    </p:spTree>
    <p:extLst>
      <p:ext uri="{BB962C8B-B14F-4D97-AF65-F5344CB8AC3E}">
        <p14:creationId xmlns:p14="http://schemas.microsoft.com/office/powerpoint/2010/main" val="3271053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Front steps and columns of a majestic city building">
            <a:extLst>
              <a:ext uri="{FF2B5EF4-FFF2-40B4-BE49-F238E27FC236}">
                <a16:creationId xmlns:a16="http://schemas.microsoft.com/office/drawing/2014/main" id="{55E12B44-AD33-7B0E-C829-1973F20E9B8B}"/>
              </a:ext>
            </a:extLst>
          </p:cNvPr>
          <p:cNvPicPr>
            <a:picLocks noChangeAspect="1"/>
          </p:cNvPicPr>
          <p:nvPr/>
        </p:nvPicPr>
        <p:blipFill rotWithShape="1">
          <a:blip r:embed="rId3">
            <a:alphaModFix amt="60000"/>
          </a:blip>
          <a:srcRect b="15747"/>
          <a:stretch/>
        </p:blipFill>
        <p:spPr>
          <a:xfrm>
            <a:off x="20" y="10"/>
            <a:ext cx="12191980" cy="6856614"/>
          </a:xfrm>
          <a:prstGeom prst="rect">
            <a:avLst/>
          </a:prstGeom>
        </p:spPr>
      </p:pic>
      <p:sp>
        <p:nvSpPr>
          <p:cNvPr id="2" name="Title 1">
            <a:extLst>
              <a:ext uri="{FF2B5EF4-FFF2-40B4-BE49-F238E27FC236}">
                <a16:creationId xmlns:a16="http://schemas.microsoft.com/office/drawing/2014/main" id="{8734F520-3255-7613-9F5F-91733B56A93B}"/>
              </a:ext>
            </a:extLst>
          </p:cNvPr>
          <p:cNvSpPr>
            <a:spLocks noGrp="1"/>
          </p:cNvSpPr>
          <p:nvPr>
            <p:ph type="title"/>
          </p:nvPr>
        </p:nvSpPr>
        <p:spPr>
          <a:xfrm>
            <a:off x="838200" y="740211"/>
            <a:ext cx="7530685" cy="3163864"/>
          </a:xfrm>
        </p:spPr>
        <p:txBody>
          <a:bodyPr vert="horz" lIns="91440" tIns="45720" rIns="91440" bIns="45720" rtlCol="0" anchor="b">
            <a:normAutofit/>
          </a:bodyPr>
          <a:lstStyle/>
          <a:p>
            <a:pPr defTabSz="914400">
              <a:lnSpc>
                <a:spcPct val="90000"/>
              </a:lnSpc>
            </a:pPr>
            <a:br>
              <a:rPr lang="en-US" sz="3600">
                <a:solidFill>
                  <a:srgbClr val="FFFFFF"/>
                </a:solidFill>
              </a:rPr>
            </a:br>
            <a:br>
              <a:rPr lang="en-US" sz="3600">
                <a:solidFill>
                  <a:srgbClr val="FFFFFF"/>
                </a:solidFill>
              </a:rPr>
            </a:br>
            <a:r>
              <a:rPr lang="en-US" sz="3600">
                <a:solidFill>
                  <a:srgbClr val="FFFFFF"/>
                </a:solidFill>
              </a:rPr>
              <a:t>State Legislation – Now We Need a Court When Our Rights are Violated</a:t>
            </a:r>
            <a:br>
              <a:rPr lang="en-US" sz="3600">
                <a:solidFill>
                  <a:srgbClr val="FFFFFF"/>
                </a:solidFill>
              </a:rPr>
            </a:br>
            <a:br>
              <a:rPr lang="en-US" sz="3600">
                <a:solidFill>
                  <a:srgbClr val="FFFFFF"/>
                </a:solidFill>
              </a:rPr>
            </a:br>
            <a:endParaRPr lang="en-US" sz="3600">
              <a:solidFill>
                <a:srgbClr val="FFFFFF"/>
              </a:solidFill>
            </a:endParaRPr>
          </a:p>
        </p:txBody>
      </p:sp>
    </p:spTree>
    <p:extLst>
      <p:ext uri="{BB962C8B-B14F-4D97-AF65-F5344CB8AC3E}">
        <p14:creationId xmlns:p14="http://schemas.microsoft.com/office/powerpoint/2010/main" val="1817784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A905C581-3E86-4ADD-9EDD-5FA87B461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6"/>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a:extLst>
              <a:ext uri="{FF2B5EF4-FFF2-40B4-BE49-F238E27FC236}">
                <a16:creationId xmlns:a16="http://schemas.microsoft.com/office/drawing/2014/main" id="{01E03D27-B6B3-ABA4-BFCE-CFAC96716A44}"/>
              </a:ext>
            </a:extLst>
          </p:cNvPr>
          <p:cNvPicPr>
            <a:picLocks noChangeAspect="1"/>
          </p:cNvPicPr>
          <p:nvPr/>
        </p:nvPicPr>
        <p:blipFill rotWithShape="1">
          <a:blip r:embed="rId2">
            <a:alphaModFix amt="60000"/>
          </a:blip>
          <a:srcRect l="5" r="1" b="1"/>
          <a:stretch/>
        </p:blipFill>
        <p:spPr>
          <a:xfrm>
            <a:off x="3068" y="-2752"/>
            <a:ext cx="12188932" cy="6856614"/>
          </a:xfrm>
          <a:prstGeom prst="rect">
            <a:avLst/>
          </a:prstGeom>
        </p:spPr>
      </p:pic>
      <p:sp>
        <p:nvSpPr>
          <p:cNvPr id="2" name="Title 1">
            <a:extLst>
              <a:ext uri="{FF2B5EF4-FFF2-40B4-BE49-F238E27FC236}">
                <a16:creationId xmlns:a16="http://schemas.microsoft.com/office/drawing/2014/main" id="{8531B304-20E1-0F06-C04F-7C882EFE66B8}"/>
              </a:ext>
            </a:extLst>
          </p:cNvPr>
          <p:cNvSpPr>
            <a:spLocks noGrp="1"/>
          </p:cNvSpPr>
          <p:nvPr>
            <p:ph type="title"/>
          </p:nvPr>
        </p:nvSpPr>
        <p:spPr>
          <a:xfrm>
            <a:off x="1198180" y="726066"/>
            <a:ext cx="9774619" cy="2474333"/>
          </a:xfrm>
        </p:spPr>
        <p:txBody>
          <a:bodyPr anchor="b">
            <a:normAutofit/>
          </a:bodyPr>
          <a:lstStyle/>
          <a:p>
            <a:pPr algn="ctr"/>
            <a:r>
              <a:rPr lang="en-US"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Stella Liebeck story from 1992:</a:t>
            </a:r>
            <a:br>
              <a:rPr lang="en-US"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79 year old lady spilled hot coffee on her lap</a:t>
            </a:r>
            <a:endParaRPr lang="en-US" b="1">
              <a:solidFill>
                <a:srgbClr val="FFFFFF"/>
              </a:solidFill>
            </a:endParaRPr>
          </a:p>
        </p:txBody>
      </p:sp>
      <p:sp>
        <p:nvSpPr>
          <p:cNvPr id="3" name="Content Placeholder 2">
            <a:extLst>
              <a:ext uri="{FF2B5EF4-FFF2-40B4-BE49-F238E27FC236}">
                <a16:creationId xmlns:a16="http://schemas.microsoft.com/office/drawing/2014/main" id="{58ACE453-1437-1CB8-3331-D1F5A18F9069}"/>
              </a:ext>
            </a:extLst>
          </p:cNvPr>
          <p:cNvSpPr>
            <a:spLocks noGrp="1"/>
          </p:cNvSpPr>
          <p:nvPr>
            <p:ph idx="1"/>
          </p:nvPr>
        </p:nvSpPr>
        <p:spPr>
          <a:xfrm>
            <a:off x="1219202" y="3429000"/>
            <a:ext cx="9954076" cy="2514600"/>
          </a:xfrm>
        </p:spPr>
        <p:txBody>
          <a:bodyPr anchor="ctr">
            <a:normAutofit/>
          </a:bodyPr>
          <a:lstStyle/>
          <a:p>
            <a:pPr marL="0" marR="0" lvl="0" indent="0" algn="ctr">
              <a:spcBef>
                <a:spcPts val="0"/>
              </a:spcBef>
              <a:spcAft>
                <a:spcPts val="800"/>
              </a:spcAft>
              <a:buNone/>
            </a:pPr>
            <a:r>
              <a:rPr lang="en-US" sz="32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Designed propaganda facilitated Republicans implementing next level tort reform</a:t>
            </a:r>
          </a:p>
          <a:p>
            <a:pPr marL="0" indent="0" algn="ctr">
              <a:buNone/>
            </a:pPr>
            <a:r>
              <a:rPr lang="en-US" sz="1800" u="sng"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https://www.youtube.com/watch?v=pCkL9UlmCOE</a:t>
            </a:r>
            <a:r>
              <a:rPr lang="en-US"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solidFill>
                <a:srgbClr val="FFFFFF"/>
              </a:solidFill>
            </a:endParaRPr>
          </a:p>
        </p:txBody>
      </p:sp>
    </p:spTree>
    <p:extLst>
      <p:ext uri="{BB962C8B-B14F-4D97-AF65-F5344CB8AC3E}">
        <p14:creationId xmlns:p14="http://schemas.microsoft.com/office/powerpoint/2010/main" val="2772813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7B058-8D3A-BB1C-2903-20365A7BB25C}"/>
              </a:ext>
            </a:extLst>
          </p:cNvPr>
          <p:cNvSpPr>
            <a:spLocks noGrp="1"/>
          </p:cNvSpPr>
          <p:nvPr>
            <p:ph type="title"/>
          </p:nvPr>
        </p:nvSpPr>
        <p:spPr>
          <a:xfrm>
            <a:off x="458696" y="395578"/>
            <a:ext cx="10895106" cy="1325563"/>
          </a:xfrm>
        </p:spPr>
        <p:txBody>
          <a:bodyPr/>
          <a:lstStyle/>
          <a:p>
            <a:r>
              <a:rPr lang="en-US" dirty="0"/>
              <a:t>What does tort reform look like?</a:t>
            </a:r>
          </a:p>
        </p:txBody>
      </p:sp>
      <p:sp>
        <p:nvSpPr>
          <p:cNvPr id="3" name="Content Placeholder 2">
            <a:extLst>
              <a:ext uri="{FF2B5EF4-FFF2-40B4-BE49-F238E27FC236}">
                <a16:creationId xmlns:a16="http://schemas.microsoft.com/office/drawing/2014/main" id="{DA8C917C-2E43-9A50-5513-EA1AE433ACD3}"/>
              </a:ext>
            </a:extLst>
          </p:cNvPr>
          <p:cNvSpPr>
            <a:spLocks noGrp="1"/>
          </p:cNvSpPr>
          <p:nvPr>
            <p:ph idx="1"/>
          </p:nvPr>
        </p:nvSpPr>
        <p:spPr>
          <a:xfrm>
            <a:off x="426416" y="1620079"/>
            <a:ext cx="11306892" cy="4525136"/>
          </a:xfrm>
        </p:spPr>
        <p:txBody>
          <a:bodyPr/>
          <a:lstStyle/>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State legislators enact State Statute 448.30 - lack of Informed Consent is the cause of medical murder; note there are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no consequences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not providing informed consent in the statute.  The “enforcement” is by the Medical Examining Board, which is 13 members, 10 of which are physicians!</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5" name="Picture 4" descr="A screenshot of a web page&#10;&#10;Description automatically generated">
            <a:extLst>
              <a:ext uri="{FF2B5EF4-FFF2-40B4-BE49-F238E27FC236}">
                <a16:creationId xmlns:a16="http://schemas.microsoft.com/office/drawing/2014/main" id="{0CC8CBB6-A7EC-4A3D-05A9-1D3AB0AB4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16" y="2902226"/>
            <a:ext cx="11063219" cy="3955774"/>
          </a:xfrm>
          <a:prstGeom prst="rect">
            <a:avLst/>
          </a:prstGeom>
        </p:spPr>
      </p:pic>
    </p:spTree>
    <p:extLst>
      <p:ext uri="{BB962C8B-B14F-4D97-AF65-F5344CB8AC3E}">
        <p14:creationId xmlns:p14="http://schemas.microsoft.com/office/powerpoint/2010/main" val="3191527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93ACB-C77F-8BFE-FDB1-3128995E522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2092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24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Legislation has become another satanic dialectic to trick us to thinking we can use man’s ways to fix things.  We cannot contract morality.  We have a God problem, not a legal problem.  Article 1 section 12 of our State constitution says </a:t>
            </a:r>
            <a:r>
              <a:rPr lang="en-US" sz="2400" u="sng"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no ex post facto law can be passed</a:t>
            </a:r>
            <a:r>
              <a:rPr lang="en-US" sz="24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 No statute can be made over the contract the legislators swore to abide by. So, the legislature cannot write a law allowing immunity for doctors from harming the people or taking the rights of the people out of their hands by writing procedures or immunities to protect the medical community from being held accountable. </a:t>
            </a:r>
          </a:p>
          <a:p>
            <a:pPr marL="0" indent="0" algn="ctr">
              <a:buNone/>
            </a:pPr>
            <a:r>
              <a:rPr lang="en-US" sz="24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This system cannot protect the American people and wasn’t designed to do so! </a:t>
            </a:r>
            <a:endParaRPr lang="en-US" sz="36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806611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6E329C47-2D4A-F23A-99AE-67D72E859C5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8907" b="21014"/>
          <a:stretch/>
        </p:blipFill>
        <p:spPr>
          <a:xfrm>
            <a:off x="-3028" y="116751"/>
            <a:ext cx="12191980" cy="6856614"/>
          </a:xfrm>
          <a:prstGeom prst="rect">
            <a:avLst/>
          </a:prstGeom>
        </p:spPr>
      </p:pic>
      <p:sp>
        <p:nvSpPr>
          <p:cNvPr id="2" name="Title 1">
            <a:extLst>
              <a:ext uri="{FF2B5EF4-FFF2-40B4-BE49-F238E27FC236}">
                <a16:creationId xmlns:a16="http://schemas.microsoft.com/office/drawing/2014/main" id="{72D9F374-1D94-5147-F378-271E3490BD36}"/>
              </a:ext>
            </a:extLst>
          </p:cNvPr>
          <p:cNvSpPr>
            <a:spLocks noGrp="1"/>
          </p:cNvSpPr>
          <p:nvPr>
            <p:ph type="title"/>
          </p:nvPr>
        </p:nvSpPr>
        <p:spPr>
          <a:xfrm>
            <a:off x="322310" y="726066"/>
            <a:ext cx="4795282" cy="5018227"/>
          </a:xfrm>
        </p:spPr>
        <p:txBody>
          <a:bodyPr anchor="ctr">
            <a:normAutofit fontScale="90000"/>
          </a:bodyPr>
          <a:lstStyle/>
          <a:p>
            <a:r>
              <a:rPr lang="en-US" sz="4400" dirty="0">
                <a:effectLst/>
                <a:latin typeface="Calibri" panose="020F0502020204030204" pitchFamily="34" charset="0"/>
                <a:ea typeface="Calibri" panose="020F0502020204030204" pitchFamily="34" charset="0"/>
                <a:cs typeface="Times New Roman" panose="02020603050405020304" pitchFamily="18" charset="0"/>
              </a:rPr>
              <a:t>We’ve been programmed to believe lies – from all sides and angles</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br>
            <a:br>
              <a:rPr lang="en-US" dirty="0">
                <a:solidFill>
                  <a:srgbClr val="FFFFFF"/>
                </a:solidFill>
              </a:rPr>
            </a:br>
            <a:endParaRPr lang="en-US" dirty="0">
              <a:solidFill>
                <a:srgbClr val="FFFFFF"/>
              </a:solidFill>
            </a:endParaRPr>
          </a:p>
        </p:txBody>
      </p:sp>
      <p:sp>
        <p:nvSpPr>
          <p:cNvPr id="3" name="Content Placeholder 2">
            <a:extLst>
              <a:ext uri="{FF2B5EF4-FFF2-40B4-BE49-F238E27FC236}">
                <a16:creationId xmlns:a16="http://schemas.microsoft.com/office/drawing/2014/main" id="{50F81713-DD84-AB37-7483-CBC99C9177C1}"/>
              </a:ext>
            </a:extLst>
          </p:cNvPr>
          <p:cNvSpPr>
            <a:spLocks noGrp="1"/>
          </p:cNvSpPr>
          <p:nvPr>
            <p:ph idx="1"/>
          </p:nvPr>
        </p:nvSpPr>
        <p:spPr>
          <a:xfrm>
            <a:off x="4614203" y="520505"/>
            <a:ext cx="6559075" cy="6049107"/>
          </a:xfrm>
        </p:spPr>
        <p:txBody>
          <a:bodyPr anchor="ctr">
            <a:noAutofit/>
          </a:bodyPr>
          <a:lstStyle/>
          <a:p>
            <a:pPr lvl="8">
              <a:lnSpc>
                <a:spcPct val="100000"/>
              </a:lnSpc>
            </a:pPr>
            <a:endParaRPr lang="en-US" dirty="0">
              <a:solidFill>
                <a:srgbClr val="FFFFFF"/>
              </a:solidFill>
            </a:endParaRPr>
          </a:p>
        </p:txBody>
      </p:sp>
    </p:spTree>
    <p:extLst>
      <p:ext uri="{BB962C8B-B14F-4D97-AF65-F5344CB8AC3E}">
        <p14:creationId xmlns:p14="http://schemas.microsoft.com/office/powerpoint/2010/main" val="297307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4" name="Picture 1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6" name="Rectangle 15">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6" name="Picture 5" descr="Aerial view of skyscrapers">
            <a:extLst>
              <a:ext uri="{FF2B5EF4-FFF2-40B4-BE49-F238E27FC236}">
                <a16:creationId xmlns:a16="http://schemas.microsoft.com/office/drawing/2014/main" id="{52EA34B4-25F3-482A-DFFF-9B25009581BB}"/>
              </a:ext>
            </a:extLst>
          </p:cNvPr>
          <p:cNvPicPr>
            <a:picLocks noChangeAspect="1"/>
          </p:cNvPicPr>
          <p:nvPr/>
        </p:nvPicPr>
        <p:blipFill rotWithShape="1">
          <a:blip r:embed="rId3">
            <a:alphaModFix amt="60000"/>
          </a:blip>
          <a:srcRect t="3233" r="-1" b="12493"/>
          <a:stretch/>
        </p:blipFill>
        <p:spPr>
          <a:xfrm>
            <a:off x="3048" y="10"/>
            <a:ext cx="12188952" cy="6856614"/>
          </a:xfrm>
          <a:prstGeom prst="rect">
            <a:avLst/>
          </a:prstGeom>
        </p:spPr>
      </p:pic>
      <p:sp>
        <p:nvSpPr>
          <p:cNvPr id="7" name="Title 6">
            <a:extLst>
              <a:ext uri="{FF2B5EF4-FFF2-40B4-BE49-F238E27FC236}">
                <a16:creationId xmlns:a16="http://schemas.microsoft.com/office/drawing/2014/main" id="{5BFF4075-C4E0-AE1F-9DFF-DC7ACAEC86F8}"/>
              </a:ext>
            </a:extLst>
          </p:cNvPr>
          <p:cNvSpPr>
            <a:spLocks noGrp="1"/>
          </p:cNvSpPr>
          <p:nvPr>
            <p:ph type="title"/>
          </p:nvPr>
        </p:nvSpPr>
        <p:spPr>
          <a:xfrm>
            <a:off x="996275" y="744909"/>
            <a:ext cx="10190071" cy="3145855"/>
          </a:xfrm>
        </p:spPr>
        <p:txBody>
          <a:bodyPr vert="horz" lIns="91440" tIns="45720" rIns="91440" bIns="45720" rtlCol="0" anchor="b">
            <a:normAutofit/>
          </a:bodyPr>
          <a:lstStyle/>
          <a:p>
            <a:pPr algn="ctr" defTabSz="914400"/>
            <a:r>
              <a:rPr lang="en-US" sz="8800" dirty="0">
                <a:solidFill>
                  <a:srgbClr val="FFFFFF"/>
                </a:solidFill>
              </a:rPr>
              <a:t>BIG </a:t>
            </a:r>
            <a:br>
              <a:rPr lang="en-US" sz="8800" dirty="0">
                <a:solidFill>
                  <a:srgbClr val="FFFFFF"/>
                </a:solidFill>
              </a:rPr>
            </a:br>
            <a:r>
              <a:rPr lang="en-US" sz="8800" dirty="0">
                <a:solidFill>
                  <a:srgbClr val="FFFFFF"/>
                </a:solidFill>
              </a:rPr>
              <a:t>Business</a:t>
            </a:r>
          </a:p>
        </p:txBody>
      </p:sp>
    </p:spTree>
    <p:extLst>
      <p:ext uri="{BB962C8B-B14F-4D97-AF65-F5344CB8AC3E}">
        <p14:creationId xmlns:p14="http://schemas.microsoft.com/office/powerpoint/2010/main" val="821930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ome even believe we (the Rockefeller family) are part of a secret cabal working against the best interests of the United States, characterizing my family and me as 'internationalists' and of conspiring with others around the world to build a more integrated global political and economic structure - one world, if you will. If that's the charge, I stand guilty, and I am proud of it. - David Rockefeller">
            <a:extLst>
              <a:ext uri="{FF2B5EF4-FFF2-40B4-BE49-F238E27FC236}">
                <a16:creationId xmlns:a16="http://schemas.microsoft.com/office/drawing/2014/main" id="{CF781481-2692-5B84-D76C-44052CD1F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0"/>
            <a:ext cx="6065696"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339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057" name="Picture 2056">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059" name="Rectangle 205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61" name="Rectangle 2060">
            <a:extLst>
              <a:ext uri="{FF2B5EF4-FFF2-40B4-BE49-F238E27FC236}">
                <a16:creationId xmlns:a16="http://schemas.microsoft.com/office/drawing/2014/main" id="{1F491198-AF87-4E71-AAD9-AE427363C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063" name="Group 2062">
            <a:extLst>
              <a:ext uri="{FF2B5EF4-FFF2-40B4-BE49-F238E27FC236}">
                <a16:creationId xmlns:a16="http://schemas.microsoft.com/office/drawing/2014/main" id="{E5BFFC63-5883-4E55-8D13-3D9E9F2959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48" y="0"/>
            <a:ext cx="7724071" cy="6858000"/>
            <a:chOff x="4464881" y="0"/>
            <a:chExt cx="7724071" cy="6858000"/>
          </a:xfrm>
        </p:grpSpPr>
        <p:pic>
          <p:nvPicPr>
            <p:cNvPr id="2064" name="Picture 2063">
              <a:extLst>
                <a:ext uri="{FF2B5EF4-FFF2-40B4-BE49-F238E27FC236}">
                  <a16:creationId xmlns:a16="http://schemas.microsoft.com/office/drawing/2014/main" id="{91F576E5-FD10-4A43-A280-DC00D28E9E7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065" name="Picture 2064">
              <a:extLst>
                <a:ext uri="{FF2B5EF4-FFF2-40B4-BE49-F238E27FC236}">
                  <a16:creationId xmlns:a16="http://schemas.microsoft.com/office/drawing/2014/main" id="{C63C8D87-1D7E-4363-9EED-B5D6504AD8F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514D3D40-8711-6C96-A649-37A06050B6BE}"/>
              </a:ext>
            </a:extLst>
          </p:cNvPr>
          <p:cNvSpPr>
            <a:spLocks noGrp="1"/>
          </p:cNvSpPr>
          <p:nvPr>
            <p:ph type="title"/>
          </p:nvPr>
        </p:nvSpPr>
        <p:spPr>
          <a:xfrm>
            <a:off x="838201" y="169452"/>
            <a:ext cx="10750570" cy="2040348"/>
          </a:xfrm>
        </p:spPr>
        <p:txBody>
          <a:bodyPr vert="horz" lIns="91440" tIns="45720" rIns="91440" bIns="45720" rtlCol="0" anchor="b">
            <a:normAutofit/>
          </a:bodyPr>
          <a:lstStyle/>
          <a:p>
            <a:pPr defTabSz="914400"/>
            <a:r>
              <a:rPr lang="en-US" dirty="0">
                <a:effectLst/>
              </a:rPr>
              <a:t>COVID exposed the agenda to have big corporations do the government’s bidding</a:t>
            </a:r>
            <a:endParaRPr lang="en-US"/>
          </a:p>
        </p:txBody>
      </p:sp>
      <p:sp>
        <p:nvSpPr>
          <p:cNvPr id="3" name="Text Placeholder 2">
            <a:extLst>
              <a:ext uri="{FF2B5EF4-FFF2-40B4-BE49-F238E27FC236}">
                <a16:creationId xmlns:a16="http://schemas.microsoft.com/office/drawing/2014/main" id="{CA5751A4-C8E0-EB3C-F79D-CA2FA961FF16}"/>
              </a:ext>
            </a:extLst>
          </p:cNvPr>
          <p:cNvSpPr>
            <a:spLocks noGrp="1"/>
          </p:cNvSpPr>
          <p:nvPr>
            <p:ph type="body" idx="1"/>
          </p:nvPr>
        </p:nvSpPr>
        <p:spPr>
          <a:xfrm>
            <a:off x="953033" y="2402945"/>
            <a:ext cx="3836168" cy="3726145"/>
          </a:xfrm>
        </p:spPr>
        <p:txBody>
          <a:bodyPr vert="horz" lIns="91440" tIns="45720" rIns="91440" bIns="45720" rtlCol="0" anchor="t">
            <a:normAutofit/>
          </a:bodyPr>
          <a:lstStyle/>
          <a:p>
            <a:pPr defTabSz="914400"/>
            <a:r>
              <a:rPr lang="en-US" sz="2200">
                <a:solidFill>
                  <a:schemeClr val="tx1"/>
                </a:solidFill>
              </a:rPr>
              <a:t>Catherine Austin Fitts explains:</a:t>
            </a:r>
          </a:p>
          <a:p>
            <a:pPr defTabSz="914400"/>
            <a:r>
              <a:rPr lang="en-US" sz="2200" u="sng">
                <a:solidFill>
                  <a:schemeClr val="tx1"/>
                </a:solidFill>
                <a:effectLst/>
                <a:hlinkClick r:id="rId5"/>
              </a:rPr>
              <a:t>https://www.youtube.com/watch?v=iK5V89fU61Y&amp;t=1593s&amp;pp=2AG5DJACAQ%3D%3D</a:t>
            </a:r>
            <a:endParaRPr lang="en-US" sz="2200">
              <a:solidFill>
                <a:schemeClr val="tx1"/>
              </a:solidFill>
            </a:endParaRPr>
          </a:p>
        </p:txBody>
      </p:sp>
      <p:pic>
        <p:nvPicPr>
          <p:cNvPr id="5" name="Picture 2" descr="Bidding Icon Images – Browse 33,922 Stock Photos, Vectors ...">
            <a:extLst>
              <a:ext uri="{FF2B5EF4-FFF2-40B4-BE49-F238E27FC236}">
                <a16:creationId xmlns:a16="http://schemas.microsoft.com/office/drawing/2014/main" id="{EA6BBC9F-493D-BFCC-F737-8593B3356CC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158722" y="2316961"/>
            <a:ext cx="3812129" cy="381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07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CB2C62-3893-5548-96F8-D93E408A8C6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7766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E5063F-9CB2-9414-A780-BEF2273CFD5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35256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36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Our government can’t directly control us, because of our constitution, so uses big businesses.  Would Target and Anheuser-Busch make such stupid marketing blunders if we really had a free market?</a:t>
            </a:r>
          </a:p>
          <a:p>
            <a:pPr marL="0" indent="0" algn="ctr">
              <a:buNone/>
            </a:pPr>
            <a:endParaRPr lang="en-US" sz="36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1741537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1" name="Picture 2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3" name="Rectangle 22">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24">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Beverly Hill City Hall">
            <a:extLst>
              <a:ext uri="{FF2B5EF4-FFF2-40B4-BE49-F238E27FC236}">
                <a16:creationId xmlns:a16="http://schemas.microsoft.com/office/drawing/2014/main" id="{EBDD66E2-E36E-E462-A5DA-759385546F39}"/>
              </a:ext>
            </a:extLst>
          </p:cNvPr>
          <p:cNvPicPr>
            <a:picLocks noChangeAspect="1"/>
          </p:cNvPicPr>
          <p:nvPr/>
        </p:nvPicPr>
        <p:blipFill rotWithShape="1">
          <a:blip r:embed="rId3">
            <a:alphaModFix amt="60000"/>
          </a:blip>
          <a:srcRect t="12637" b="3110"/>
          <a:stretch/>
        </p:blipFill>
        <p:spPr>
          <a:xfrm>
            <a:off x="20" y="10"/>
            <a:ext cx="12191980" cy="6856614"/>
          </a:xfrm>
          <a:prstGeom prst="rect">
            <a:avLst/>
          </a:prstGeom>
        </p:spPr>
      </p:pic>
      <p:grpSp>
        <p:nvGrpSpPr>
          <p:cNvPr id="27" name="Group 26">
            <a:extLst>
              <a:ext uri="{FF2B5EF4-FFF2-40B4-BE49-F238E27FC236}">
                <a16:creationId xmlns:a16="http://schemas.microsoft.com/office/drawing/2014/main" id="{5EDAD761-2CF4-463A-AD87-1D4E8549D7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8" name="Picture 27">
              <a:extLst>
                <a:ext uri="{FF2B5EF4-FFF2-40B4-BE49-F238E27FC236}">
                  <a16:creationId xmlns:a16="http://schemas.microsoft.com/office/drawing/2014/main" id="{D9DF7D3C-2892-4632-9E66-4D1E023A00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9" name="Picture 28">
              <a:extLst>
                <a:ext uri="{FF2B5EF4-FFF2-40B4-BE49-F238E27FC236}">
                  <a16:creationId xmlns:a16="http://schemas.microsoft.com/office/drawing/2014/main" id="{3D2FAD08-001D-4400-AF80-51C864EF74F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alphaModFix amt="15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23710F12-A1F9-B79D-4517-E74A7A2E68C8}"/>
              </a:ext>
            </a:extLst>
          </p:cNvPr>
          <p:cNvSpPr>
            <a:spLocks noGrp="1"/>
          </p:cNvSpPr>
          <p:nvPr>
            <p:ph type="title"/>
          </p:nvPr>
        </p:nvSpPr>
        <p:spPr>
          <a:xfrm>
            <a:off x="838200" y="740211"/>
            <a:ext cx="7530685" cy="3163864"/>
          </a:xfrm>
        </p:spPr>
        <p:txBody>
          <a:bodyPr vert="horz" lIns="91440" tIns="45720" rIns="91440" bIns="45720" rtlCol="0" anchor="b">
            <a:normAutofit/>
          </a:bodyPr>
          <a:lstStyle/>
          <a:p>
            <a:pPr defTabSz="914400"/>
            <a:r>
              <a:rPr lang="en-US" sz="5200" dirty="0">
                <a:solidFill>
                  <a:srgbClr val="FFFFFF"/>
                </a:solidFill>
              </a:rPr>
              <a:t>Churches</a:t>
            </a:r>
          </a:p>
        </p:txBody>
      </p:sp>
    </p:spTree>
    <p:extLst>
      <p:ext uri="{BB962C8B-B14F-4D97-AF65-F5344CB8AC3E}">
        <p14:creationId xmlns:p14="http://schemas.microsoft.com/office/powerpoint/2010/main" val="393766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5" name="Picture 14">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6" name="Picture 15">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D8421422-3196-0177-8463-CAB59C688176}"/>
              </a:ext>
            </a:extLst>
          </p:cNvPr>
          <p:cNvSpPr>
            <a:spLocks noGrp="1"/>
          </p:cNvSpPr>
          <p:nvPr>
            <p:ph type="title"/>
          </p:nvPr>
        </p:nvSpPr>
        <p:spPr>
          <a:xfrm>
            <a:off x="266965" y="1"/>
            <a:ext cx="6209673" cy="1434903"/>
          </a:xfrm>
        </p:spPr>
        <p:txBody>
          <a:bodyPr>
            <a:normAutofit/>
          </a:bodyPr>
          <a:lstStyle/>
          <a:p>
            <a:r>
              <a:rPr lang="en-US" dirty="0"/>
              <a:t>One reason: FEMA Training for Pastors	</a:t>
            </a:r>
          </a:p>
        </p:txBody>
      </p:sp>
      <p:sp>
        <p:nvSpPr>
          <p:cNvPr id="3" name="Content Placeholder 2">
            <a:extLst>
              <a:ext uri="{FF2B5EF4-FFF2-40B4-BE49-F238E27FC236}">
                <a16:creationId xmlns:a16="http://schemas.microsoft.com/office/drawing/2014/main" id="{8D340690-7276-FE0E-995F-E1ACFD094C42}"/>
              </a:ext>
            </a:extLst>
          </p:cNvPr>
          <p:cNvSpPr>
            <a:spLocks noGrp="1"/>
          </p:cNvSpPr>
          <p:nvPr>
            <p:ph idx="1"/>
          </p:nvPr>
        </p:nvSpPr>
        <p:spPr>
          <a:xfrm>
            <a:off x="260870" y="1434905"/>
            <a:ext cx="6215768" cy="5296801"/>
          </a:xfrm>
        </p:spPr>
        <p:txBody>
          <a:bodyPr anchor="ctr">
            <a:normAutofit/>
          </a:bodyPr>
          <a:lstStyle/>
          <a:p>
            <a:pPr>
              <a:lnSpc>
                <a:spcPct val="100000"/>
              </a:lnSpc>
            </a:pPr>
            <a:r>
              <a:rPr lang="en-US" sz="1600" dirty="0"/>
              <a:t>Began in 2006</a:t>
            </a:r>
          </a:p>
          <a:p>
            <a:pPr>
              <a:lnSpc>
                <a:spcPct val="100000"/>
              </a:lnSpc>
            </a:pPr>
            <a:r>
              <a:rPr lang="en-US" sz="1600" u="none" strike="noStrike" dirty="0">
                <a:effectLst/>
                <a:ea typeface="Calibri" panose="020F0502020204030204" pitchFamily="34" charset="0"/>
                <a:cs typeface="Times New Roman" panose="02020603050405020304" pitchFamily="18" charset="0"/>
              </a:rPr>
              <a:t>“Pastors were asked to make a pledge or an affirmation during the meeting to fulfill the roles ascribed to them by FEMA. They were given assurances that they would be covered by full compensation in the event of resisters injuring them during property seizures and round-ups”</a:t>
            </a:r>
          </a:p>
          <a:p>
            <a:pPr>
              <a:lnSpc>
                <a:spcPct val="100000"/>
              </a:lnSpc>
            </a:pPr>
            <a:r>
              <a:rPr lang="en-US" sz="1600" dirty="0">
                <a:effectLst/>
                <a:ea typeface="Calibri" panose="020F0502020204030204" pitchFamily="34" charset="0"/>
                <a:cs typeface="Calibri" panose="020F0502020204030204" pitchFamily="34" charset="0"/>
              </a:rPr>
              <a:t>28,000-100,000 pastors were recruited by FEMA/DHS as part of Clergy Response Team</a:t>
            </a:r>
          </a:p>
          <a:p>
            <a:pPr>
              <a:lnSpc>
                <a:spcPct val="100000"/>
              </a:lnSpc>
            </a:pPr>
            <a:r>
              <a:rPr lang="en-US" sz="1600" dirty="0">
                <a:ea typeface="Calibri" panose="020F0502020204030204" pitchFamily="34" charset="0"/>
                <a:cs typeface="Calibri" panose="020F0502020204030204" pitchFamily="34" charset="0"/>
              </a:rPr>
              <a:t>Similar to the role of churches under the Nazi regime</a:t>
            </a:r>
          </a:p>
          <a:p>
            <a:pPr lvl="1">
              <a:lnSpc>
                <a:spcPct val="100000"/>
              </a:lnSpc>
            </a:pPr>
            <a:r>
              <a:rPr lang="en-US" sz="1600" dirty="0">
                <a:effectLst/>
                <a:ea typeface="Calibri" panose="020F0502020204030204" pitchFamily="34" charset="0"/>
                <a:cs typeface="Calibri" panose="020F0502020204030204" pitchFamily="34" charset="0"/>
              </a:rPr>
              <a:t>“These discussions, however, tended to become focused more on secondary strategic considerations – like maintaining good relations with colleagues in the German Churches – than on the central humanitarian issues that were really at stake”</a:t>
            </a:r>
          </a:p>
          <a:p>
            <a:pPr>
              <a:lnSpc>
                <a:spcPct val="100000"/>
              </a:lnSpc>
            </a:pPr>
            <a:r>
              <a:rPr lang="en-US" sz="1600" b="1" dirty="0">
                <a:solidFill>
                  <a:srgbClr val="FF0066"/>
                </a:solidFill>
                <a:ea typeface="Calibri" panose="020F0502020204030204" pitchFamily="34" charset="0"/>
                <a:cs typeface="Times New Roman" panose="02020603050405020304" pitchFamily="18" charset="0"/>
              </a:rPr>
              <a:t>“</a:t>
            </a:r>
            <a:r>
              <a:rPr lang="en-US" sz="1600" b="1" dirty="0">
                <a:solidFill>
                  <a:srgbClr val="FF0066"/>
                </a:solidFill>
                <a:effectLst/>
                <a:ea typeface="Calibri" panose="020F0502020204030204" pitchFamily="34" charset="0"/>
                <a:cs typeface="Times New Roman" panose="02020603050405020304" pitchFamily="18" charset="0"/>
              </a:rPr>
              <a:t>Sing a little louder” </a:t>
            </a:r>
            <a:r>
              <a:rPr lang="en-US" sz="1600" b="1" dirty="0">
                <a:effectLst/>
                <a:ea typeface="Calibri" panose="020F0502020204030204" pitchFamily="34" charset="0"/>
                <a:cs typeface="Times New Roman" panose="02020603050405020304" pitchFamily="18" charset="0"/>
              </a:rPr>
              <a:t>is a testimony shared by a German Jew who watched from his place of worship each week trains carrying Jews into a concentration camp</a:t>
            </a:r>
            <a:endParaRPr lang="en-US" sz="1600" dirty="0">
              <a:effectLst/>
              <a:ea typeface="Calibri" panose="020F0502020204030204" pitchFamily="34" charset="0"/>
              <a:cs typeface="Times New Roman" panose="02020603050405020304" pitchFamily="18" charset="0"/>
            </a:endParaRPr>
          </a:p>
          <a:p>
            <a:pPr>
              <a:lnSpc>
                <a:spcPct val="100000"/>
              </a:lnSpc>
            </a:pPr>
            <a:endParaRPr lang="en-US" sz="1100" dirty="0"/>
          </a:p>
          <a:p>
            <a:pPr lvl="1">
              <a:lnSpc>
                <a:spcPct val="100000"/>
              </a:lnSpc>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icture containing different, square&#10;&#10;Description automatically generated">
            <a:extLst>
              <a:ext uri="{FF2B5EF4-FFF2-40B4-BE49-F238E27FC236}">
                <a16:creationId xmlns:a16="http://schemas.microsoft.com/office/drawing/2014/main" id="{2463877F-891E-F083-4B96-F3AD6B5E22EF}"/>
              </a:ext>
            </a:extLst>
          </p:cNvPr>
          <p:cNvPicPr>
            <a:picLocks noChangeAspect="1"/>
          </p:cNvPicPr>
          <p:nvPr/>
        </p:nvPicPr>
        <p:blipFill rotWithShape="1">
          <a:blip r:embed="rId4">
            <a:extLst>
              <a:ext uri="{28A0092B-C50C-407E-A947-70E740481C1C}">
                <a14:useLocalDpi xmlns:a14="http://schemas.microsoft.com/office/drawing/2010/main" val="0"/>
              </a:ext>
            </a:extLst>
          </a:blip>
          <a:srcRect l="18215" r="23485"/>
          <a:stretch/>
        </p:blipFill>
        <p:spPr>
          <a:xfrm>
            <a:off x="6861048" y="1"/>
            <a:ext cx="5330952" cy="6858000"/>
          </a:xfrm>
          <a:prstGeom prst="rect">
            <a:avLst/>
          </a:prstGeom>
        </p:spPr>
      </p:pic>
      <p:sp>
        <p:nvSpPr>
          <p:cNvPr id="6" name="TextBox 5">
            <a:extLst>
              <a:ext uri="{FF2B5EF4-FFF2-40B4-BE49-F238E27FC236}">
                <a16:creationId xmlns:a16="http://schemas.microsoft.com/office/drawing/2014/main" id="{4D91BA0B-66F2-870D-F261-C8DF89569F64}"/>
              </a:ext>
            </a:extLst>
          </p:cNvPr>
          <p:cNvSpPr txBox="1"/>
          <p:nvPr/>
        </p:nvSpPr>
        <p:spPr>
          <a:xfrm>
            <a:off x="6861048" y="3429001"/>
            <a:ext cx="5330952" cy="2554545"/>
          </a:xfrm>
          <a:prstGeom prst="rect">
            <a:avLst/>
          </a:prstGeom>
          <a:noFill/>
        </p:spPr>
        <p:txBody>
          <a:bodyPr wrap="square" rtlCol="0">
            <a:spAutoFit/>
          </a:bodyPr>
          <a:lstStyle/>
          <a:p>
            <a:r>
              <a:rPr lang="en-US" sz="4000" b="1" dirty="0">
                <a:solidFill>
                  <a:srgbClr val="002060"/>
                </a:solidFill>
                <a:effectLst/>
                <a:highlight>
                  <a:srgbClr val="FFFF00"/>
                </a:highlight>
                <a:latin typeface="Calibri" panose="020F0502020204030204" pitchFamily="34" charset="0"/>
                <a:ea typeface="Times New Roman" panose="02020603050405020304" pitchFamily="18" charset="0"/>
              </a:rPr>
              <a:t>Diedrich Bonhoeffer – “Not to speak is to speak; not to act is to act.”</a:t>
            </a:r>
            <a:endParaRPr lang="en-US" sz="4000" dirty="0">
              <a:solidFill>
                <a:srgbClr val="002060"/>
              </a:solidFill>
              <a:highlight>
                <a:srgbClr val="FFFF00"/>
              </a:highlight>
            </a:endParaRPr>
          </a:p>
        </p:txBody>
      </p:sp>
    </p:spTree>
    <p:extLst>
      <p:ext uri="{BB962C8B-B14F-4D97-AF65-F5344CB8AC3E}">
        <p14:creationId xmlns:p14="http://schemas.microsoft.com/office/powerpoint/2010/main" val="1132671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E674-A600-6A15-AEAC-F50350E4EAF6}"/>
              </a:ext>
            </a:extLst>
          </p:cNvPr>
          <p:cNvSpPr>
            <a:spLocks noGrp="1"/>
          </p:cNvSpPr>
          <p:nvPr>
            <p:ph type="title"/>
          </p:nvPr>
        </p:nvSpPr>
        <p:spPr/>
        <p:txBody>
          <a:bodyPr>
            <a:normAutofit fontScale="90000"/>
          </a:bodyPr>
          <a:lstStyle/>
          <a:p>
            <a:pPr algn="ctr"/>
            <a:r>
              <a:rPr lang="en-US" b="1" kern="100" dirty="0">
                <a:effectLst/>
                <a:latin typeface="Calibri" panose="020F0502020204030204" pitchFamily="34" charset="0"/>
                <a:ea typeface="Calibri" panose="020F0502020204030204" pitchFamily="34" charset="0"/>
                <a:cs typeface="Calibri" panose="020F0502020204030204" pitchFamily="34" charset="0"/>
              </a:rPr>
              <a:t>Churches closed doors and received COVID grants</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Content Placeholder 4" descr="A screenshot of a computer&#10;&#10;Description automatically generated">
            <a:extLst>
              <a:ext uri="{FF2B5EF4-FFF2-40B4-BE49-F238E27FC236}">
                <a16:creationId xmlns:a16="http://schemas.microsoft.com/office/drawing/2014/main" id="{E5C705F8-651E-2E4D-0526-163F31CF65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9853" y="1747041"/>
            <a:ext cx="5973418" cy="4338309"/>
          </a:xfrm>
        </p:spPr>
      </p:pic>
    </p:spTree>
    <p:extLst>
      <p:ext uri="{BB962C8B-B14F-4D97-AF65-F5344CB8AC3E}">
        <p14:creationId xmlns:p14="http://schemas.microsoft.com/office/powerpoint/2010/main" val="49072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21104A-8BB6-E9D4-E961-D1414A2E4539}"/>
              </a:ext>
            </a:extLst>
          </p:cNvPr>
          <p:cNvSpPr>
            <a:spLocks noGrp="1"/>
          </p:cNvSpPr>
          <p:nvPr>
            <p:ph idx="4294967295"/>
          </p:nvPr>
        </p:nvSpPr>
        <p:spPr>
          <a:xfrm>
            <a:off x="0" y="1949450"/>
            <a:ext cx="11274425" cy="4195763"/>
          </a:xfrm>
        </p:spPr>
        <p:txBody>
          <a:bodyPr>
            <a:normAutofit/>
          </a:bodyPr>
          <a:lstStyle/>
          <a:p>
            <a:pPr marL="0" indent="0" algn="ctr">
              <a:buNone/>
            </a:pPr>
            <a:r>
              <a:rPr lang="en-US" sz="3200" kern="100" dirty="0">
                <a:solidFill>
                  <a:srgbClr val="FF0000"/>
                </a:solidFill>
                <a:effectLst/>
                <a:latin typeface="Berlin Sans FB Demi" panose="020E0802020502020306" pitchFamily="34" charset="0"/>
                <a:ea typeface="Calibri" panose="020F0502020204030204" pitchFamily="34" charset="0"/>
                <a:cs typeface="Calibri" panose="020F0502020204030204" pitchFamily="34" charset="0"/>
              </a:rPr>
              <a:t>Conclusion:  Separation of church and state, along with Christian seminary funding by the Rockefellers has changed the landscape in recognizing and fighting spiritual warfare.  When pastors water down the truth of Romans 13 and 14, the people don’t see the need for repentance and become sheep being led to slaughter.</a:t>
            </a:r>
            <a:endPar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endParaRPr>
          </a:p>
          <a:p>
            <a:pPr marL="0" indent="0" algn="ctr">
              <a:buNone/>
            </a:pPr>
            <a:endParaRPr lang="en-US" sz="36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63677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a:extLst>
              <a:ext uri="{FF2B5EF4-FFF2-40B4-BE49-F238E27FC236}">
                <a16:creationId xmlns:a16="http://schemas.microsoft.com/office/drawing/2014/main" id="{22BB7A67-DA0D-20D8-7C65-A63B19D2096F}"/>
              </a:ext>
            </a:extLst>
          </p:cNvPr>
          <p:cNvPicPr>
            <a:picLocks noChangeAspect="1"/>
          </p:cNvPicPr>
          <p:nvPr/>
        </p:nvPicPr>
        <p:blipFill rotWithShape="1">
          <a:blip r:embed="rId2">
            <a:alphaModFix amt="60000"/>
          </a:blip>
          <a:srcRect t="20"/>
          <a:stretch/>
        </p:blipFill>
        <p:spPr>
          <a:xfrm>
            <a:off x="20" y="10"/>
            <a:ext cx="12191980" cy="6856614"/>
          </a:xfrm>
          <a:prstGeom prst="rect">
            <a:avLst/>
          </a:prstGeom>
        </p:spPr>
      </p:pic>
      <p:sp>
        <p:nvSpPr>
          <p:cNvPr id="2" name="Title 1">
            <a:extLst>
              <a:ext uri="{FF2B5EF4-FFF2-40B4-BE49-F238E27FC236}">
                <a16:creationId xmlns:a16="http://schemas.microsoft.com/office/drawing/2014/main" id="{E395992E-F940-2DCB-5B8E-5FA88B5B3CA6}"/>
              </a:ext>
            </a:extLst>
          </p:cNvPr>
          <p:cNvSpPr>
            <a:spLocks noGrp="1"/>
          </p:cNvSpPr>
          <p:nvPr>
            <p:ph type="title"/>
          </p:nvPr>
        </p:nvSpPr>
        <p:spPr>
          <a:xfrm>
            <a:off x="1198181" y="726066"/>
            <a:ext cx="4795282" cy="5018227"/>
          </a:xfrm>
        </p:spPr>
        <p:txBody>
          <a:bodyPr anchor="ctr">
            <a:normAutofit/>
          </a:bodyPr>
          <a:lstStyle/>
          <a:p>
            <a:r>
              <a:rPr lang="en-US">
                <a:solidFill>
                  <a:srgbClr val="FFFFFF"/>
                </a:solidFill>
              </a:rPr>
              <a:t>Facts:</a:t>
            </a:r>
          </a:p>
        </p:txBody>
      </p:sp>
      <p:sp>
        <p:nvSpPr>
          <p:cNvPr id="3" name="Content Placeholder 2">
            <a:extLst>
              <a:ext uri="{FF2B5EF4-FFF2-40B4-BE49-F238E27FC236}">
                <a16:creationId xmlns:a16="http://schemas.microsoft.com/office/drawing/2014/main" id="{90F03C46-4D6F-69DF-CFEA-025E98EBAF1A}"/>
              </a:ext>
            </a:extLst>
          </p:cNvPr>
          <p:cNvSpPr>
            <a:spLocks noGrp="1"/>
          </p:cNvSpPr>
          <p:nvPr>
            <p:ph idx="1"/>
          </p:nvPr>
        </p:nvSpPr>
        <p:spPr>
          <a:xfrm>
            <a:off x="2667000" y="85725"/>
            <a:ext cx="8506277" cy="6648449"/>
          </a:xfrm>
        </p:spPr>
        <p:txBody>
          <a:bodyPr anchor="ctr">
            <a:normAutofit/>
          </a:bodyPr>
          <a:lstStyle/>
          <a:p>
            <a:pPr marL="0" marR="0">
              <a:lnSpc>
                <a:spcPct val="100000"/>
              </a:lnSpc>
              <a:spcBef>
                <a:spcPts val="0"/>
              </a:spcBef>
              <a:spcAft>
                <a:spcPts val="800"/>
              </a:spcAft>
            </a:pP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Historical facts – pre-COVID</a:t>
            </a: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Annual deaths:  700K heart disease; 600K cancer; 400K medical “malpractice” (3</a:t>
            </a:r>
            <a:r>
              <a:rPr lang="en-US" sz="2000" kern="100" baseline="30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rd</a:t>
            </a: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leading cause of death)</a:t>
            </a:r>
          </a:p>
          <a:p>
            <a:pPr marL="228597" marR="0" indent="0">
              <a:lnSpc>
                <a:spcPct val="100000"/>
              </a:lnSpc>
              <a:spcBef>
                <a:spcPts val="0"/>
              </a:spcBef>
              <a:spcAft>
                <a:spcPts val="80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https://www.statnews.com/2021/08/04/medical-errors-accidents-ongoing-preventable-health-threat/#:~:text=Injury%20or%20illness%20caused%20by,under%20wraps%20%E2%80%94%20and%20they%20are</a:t>
            </a:r>
            <a:endPar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lnSpc>
                <a:spcPct val="100000"/>
              </a:lnSpc>
              <a:spcBef>
                <a:spcPts val="0"/>
              </a:spcBef>
              <a:spcAft>
                <a:spcPts val="800"/>
              </a:spcAft>
              <a:buNone/>
            </a:pPr>
            <a:endParaRPr lang="en-US" sz="15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20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Current facts – COVID Era and Post COVID</a:t>
            </a: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 cause mortality increase of 24% in vaccinated</a:t>
            </a:r>
          </a:p>
          <a:p>
            <a:pPr marL="228597" marR="0" indent="0">
              <a:lnSpc>
                <a:spcPct val="100000"/>
              </a:lnSpc>
              <a:spcBef>
                <a:spcPts val="0"/>
              </a:spcBef>
              <a:spcAft>
                <a:spcPts val="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https://www.israelnationalnews.com/news/317091</a:t>
            </a:r>
            <a:endPar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228597" marR="0" indent="0">
              <a:lnSpc>
                <a:spcPct val="100000"/>
              </a:lnSpc>
              <a:spcBef>
                <a:spcPts val="0"/>
              </a:spcBef>
              <a:spcAft>
                <a:spcPts val="0"/>
              </a:spcAft>
              <a:buNone/>
            </a:pPr>
            <a:endParaRPr lang="en-US" sz="15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0"/>
              </a:spcAft>
            </a:pPr>
            <a:r>
              <a:rPr lang="en-US" sz="2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 cause mortality increase since January 2020 – weekly graph</a:t>
            </a:r>
          </a:p>
          <a:p>
            <a:pPr marL="228597" marR="0" indent="0">
              <a:lnSpc>
                <a:spcPct val="100000"/>
              </a:lnSpc>
              <a:spcBef>
                <a:spcPts val="0"/>
              </a:spcBef>
              <a:spcAft>
                <a:spcPts val="0"/>
              </a:spcAft>
              <a:buNone/>
            </a:pPr>
            <a:r>
              <a:rPr lang="en-US" sz="1500" u="sng"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hlinkClick r:id="rId5"/>
              </a:rPr>
              <a:t>https://ourworldindata.org/grapher/excess-mortality-p-scores-average-baseline?country=~USA</a:t>
            </a:r>
            <a:endParaRPr lang="en-US" sz="15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sz="1500" dirty="0">
              <a:solidFill>
                <a:srgbClr val="FFFFFF"/>
              </a:solidFill>
            </a:endParaRPr>
          </a:p>
        </p:txBody>
      </p:sp>
    </p:spTree>
    <p:extLst>
      <p:ext uri="{BB962C8B-B14F-4D97-AF65-F5344CB8AC3E}">
        <p14:creationId xmlns:p14="http://schemas.microsoft.com/office/powerpoint/2010/main" val="3714672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2" name="Rectangle 11">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Video 3" descr="Clear Chess Pieces">
            <a:extLst>
              <a:ext uri="{FF2B5EF4-FFF2-40B4-BE49-F238E27FC236}">
                <a16:creationId xmlns:a16="http://schemas.microsoft.com/office/drawing/2014/main" id="{A4C1BED9-E702-BCE8-946B-1EC00076CB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t="284" r="-1" b="-1"/>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0600" y="-533400"/>
            <a:ext cx="6858000" cy="79248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006159-F97A-00AE-8C7E-08738FC18E82}"/>
              </a:ext>
            </a:extLst>
          </p:cNvPr>
          <p:cNvSpPr>
            <a:spLocks noGrp="1"/>
          </p:cNvSpPr>
          <p:nvPr>
            <p:ph type="title"/>
          </p:nvPr>
        </p:nvSpPr>
        <p:spPr>
          <a:xfrm>
            <a:off x="6775178" y="565846"/>
            <a:ext cx="4958128" cy="3755144"/>
          </a:xfrm>
        </p:spPr>
        <p:txBody>
          <a:bodyPr vert="horz" lIns="91440" tIns="45720" rIns="91440" bIns="45720" rtlCol="0" anchor="b">
            <a:normAutofit/>
          </a:bodyPr>
          <a:lstStyle/>
          <a:p>
            <a:pPr defTabSz="914400"/>
            <a:r>
              <a:rPr lang="en-US" sz="5400" dirty="0">
                <a:solidFill>
                  <a:srgbClr val="FFFFFF"/>
                </a:solidFill>
              </a:rPr>
              <a:t>Controlled Opposition?</a:t>
            </a:r>
          </a:p>
        </p:txBody>
      </p:sp>
    </p:spTree>
    <p:extLst>
      <p:ext uri="{BB962C8B-B14F-4D97-AF65-F5344CB8AC3E}">
        <p14:creationId xmlns:p14="http://schemas.microsoft.com/office/powerpoint/2010/main" val="190227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0">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1" name="Group 12">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4" name="Picture 13">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2" name="Picture 14">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C234D8A6-2D8D-2DD8-C872-B9D67170C3D6}"/>
              </a:ext>
            </a:extLst>
          </p:cNvPr>
          <p:cNvSpPr>
            <a:spLocks noGrp="1"/>
          </p:cNvSpPr>
          <p:nvPr>
            <p:ph type="title"/>
          </p:nvPr>
        </p:nvSpPr>
        <p:spPr>
          <a:xfrm>
            <a:off x="838200" y="586992"/>
            <a:ext cx="5638800" cy="2461008"/>
          </a:xfrm>
        </p:spPr>
        <p:txBody>
          <a:bodyPr>
            <a:normAutofit/>
          </a:bodyPr>
          <a:lstStyle/>
          <a:p>
            <a:r>
              <a:rPr lang="en-US" dirty="0"/>
              <a:t>Some Examples:</a:t>
            </a:r>
            <a:br>
              <a:rPr lang="en-US" dirty="0"/>
            </a:br>
            <a:endParaRPr lang="en-US" dirty="0"/>
          </a:p>
        </p:txBody>
      </p:sp>
      <p:sp>
        <p:nvSpPr>
          <p:cNvPr id="3" name="Content Placeholder 2">
            <a:extLst>
              <a:ext uri="{FF2B5EF4-FFF2-40B4-BE49-F238E27FC236}">
                <a16:creationId xmlns:a16="http://schemas.microsoft.com/office/drawing/2014/main" id="{51BDF74E-4FC7-D228-1998-280D7178B9DB}"/>
              </a:ext>
            </a:extLst>
          </p:cNvPr>
          <p:cNvSpPr>
            <a:spLocks noGrp="1"/>
          </p:cNvSpPr>
          <p:nvPr>
            <p:ph idx="1"/>
          </p:nvPr>
        </p:nvSpPr>
        <p:spPr>
          <a:xfrm>
            <a:off x="263918" y="2156791"/>
            <a:ext cx="6212720" cy="4123575"/>
          </a:xfrm>
        </p:spPr>
        <p:txBody>
          <a:bodyPr anchor="ctr">
            <a:normAutofit/>
          </a:bodyPr>
          <a:lstStyle/>
          <a:p>
            <a:pPr marL="0" marR="0" lvl="0" indent="0">
              <a:lnSpc>
                <a:spcPct val="100000"/>
              </a:lnSpc>
              <a:spcBef>
                <a:spcPts val="0"/>
              </a:spcBef>
              <a:spcAft>
                <a:spcPts val="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Doctor David Martin – big pharma can continue if they assume 100% product liability; they are already in bed with the only one who can play sheriff; we cannot legislate morality</a:t>
            </a:r>
          </a:p>
          <a:p>
            <a:pPr marL="457200" marR="0">
              <a:lnSpc>
                <a:spcPct val="100000"/>
              </a:lnSpc>
              <a:spcBef>
                <a:spcPts val="0"/>
              </a:spcBef>
              <a:spcAft>
                <a:spcPts val="800"/>
              </a:spcAft>
            </a:pPr>
            <a:r>
              <a:rPr lang="en-US" sz="1400" u="sng" kern="100" dirty="0">
                <a:effectLst/>
                <a:latin typeface="Calibri" panose="020F0502020204030204" pitchFamily="34" charset="0"/>
                <a:ea typeface="Calibri" panose="020F0502020204030204" pitchFamily="34" charset="0"/>
                <a:cs typeface="Times New Roman" panose="02020603050405020304" pitchFamily="18" charset="0"/>
                <a:hlinkClick r:id="rId4"/>
              </a:rPr>
              <a:t>https://forbiddenknowledgetv.net/dr-david-martin-to-eu-parliament-corona-virus-is-a-bioweapon-greatest-crime-against-humanity-in-world-history/</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0000"/>
              </a:lnSpc>
              <a:spcBef>
                <a:spcPts val="0"/>
              </a:spcBef>
              <a:spcAft>
                <a:spcPts val="800"/>
              </a:spcAft>
            </a:pPr>
            <a:endParaRPr lang="en-US" sz="14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0000"/>
              </a:lnSpc>
              <a:spcBef>
                <a:spcPts val="0"/>
              </a:spcBef>
              <a:spcAft>
                <a:spcPts val="0"/>
              </a:spcAft>
              <a:buNone/>
            </a:pPr>
            <a:endParaRPr lang="en-US" sz="1400" kern="100" dirty="0">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0000"/>
              </a:lnSpc>
              <a:spcBef>
                <a:spcPts val="0"/>
              </a:spcBef>
              <a:spcAft>
                <a:spcPts val="0"/>
              </a:spcAft>
              <a:buNone/>
            </a:pPr>
            <a:r>
              <a:rPr lang="en-US" sz="1600" kern="100" dirty="0">
                <a:effectLst/>
                <a:latin typeface="Calibri" panose="020F0502020204030204" pitchFamily="34" charset="0"/>
                <a:ea typeface="Calibri" panose="020F0502020204030204" pitchFamily="34" charset="0"/>
                <a:cs typeface="Calibri" panose="020F0502020204030204" pitchFamily="34" charset="0"/>
              </a:rPr>
              <a:t>Attorney Tom Renz calling for congressional investigation. Congress passed the legislation to cause this.  Think about what happened on 11/14/86 </a:t>
            </a:r>
            <a:r>
              <a:rPr lang="en-US" sz="1600" kern="100" spc="10" dirty="0">
                <a:effectLst/>
                <a:latin typeface="Calibri" panose="020F0502020204030204" pitchFamily="34" charset="0"/>
                <a:ea typeface="Calibri" panose="020F0502020204030204" pitchFamily="34" charset="0"/>
                <a:cs typeface="Calibri" panose="020F0502020204030204" pitchFamily="34" charset="0"/>
              </a:rPr>
              <a:t>The National Childhood Vaccine Injury Act (NCVIA) of 1986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0000"/>
              </a:lnSpc>
              <a:spcBef>
                <a:spcPts val="0"/>
              </a:spcBef>
              <a:spcAft>
                <a:spcPts val="800"/>
              </a:spcAft>
            </a:pPr>
            <a:r>
              <a:rPr lang="en-US" sz="1400" u="sng" kern="100" dirty="0">
                <a:effectLst/>
                <a:latin typeface="Calibri" panose="020F0502020204030204" pitchFamily="34" charset="0"/>
                <a:ea typeface="Calibri" panose="020F0502020204030204" pitchFamily="34" charset="0"/>
                <a:cs typeface="Times New Roman" panose="02020603050405020304" pitchFamily="18" charset="0"/>
                <a:hlinkClick r:id="rId5"/>
              </a:rPr>
              <a:t>https://www.naturalnews.com/2023-05-23-renz-calls-investigation-hospital-murders-covid-pandemic.html</a:t>
            </a:r>
            <a:endParaRPr lang="en-US" sz="1400" dirty="0"/>
          </a:p>
        </p:txBody>
      </p:sp>
      <p:pic>
        <p:nvPicPr>
          <p:cNvPr id="23" name="Picture 4" descr="Desk with stethoscope and computer keyboard">
            <a:extLst>
              <a:ext uri="{FF2B5EF4-FFF2-40B4-BE49-F238E27FC236}">
                <a16:creationId xmlns:a16="http://schemas.microsoft.com/office/drawing/2014/main" id="{9564E180-B395-9970-43E4-747AF10D069F}"/>
              </a:ext>
            </a:extLst>
          </p:cNvPr>
          <p:cNvPicPr>
            <a:picLocks noChangeAspect="1"/>
          </p:cNvPicPr>
          <p:nvPr/>
        </p:nvPicPr>
        <p:blipFill rotWithShape="1">
          <a:blip r:embed="rId6"/>
          <a:srcRect l="48114" r="-2" b="-2"/>
          <a:stretch/>
        </p:blipFill>
        <p:spPr>
          <a:xfrm>
            <a:off x="6861048" y="1"/>
            <a:ext cx="5330952" cy="6858000"/>
          </a:xfrm>
          <a:prstGeom prst="rect">
            <a:avLst/>
          </a:prstGeom>
        </p:spPr>
      </p:pic>
    </p:spTree>
    <p:extLst>
      <p:ext uri="{BB962C8B-B14F-4D97-AF65-F5344CB8AC3E}">
        <p14:creationId xmlns:p14="http://schemas.microsoft.com/office/powerpoint/2010/main" val="2776075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99DF1F-BCA2-3E7E-F90C-0435ACE321C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691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877FE3-0850-4721-0435-5A500A4E28A7}"/>
              </a:ext>
            </a:extLst>
          </p:cNvPr>
          <p:cNvSpPr txBox="1"/>
          <p:nvPr/>
        </p:nvSpPr>
        <p:spPr>
          <a:xfrm>
            <a:off x="1781666" y="1310325"/>
            <a:ext cx="8342722" cy="3211970"/>
          </a:xfrm>
          <a:prstGeom prst="rect">
            <a:avLst/>
          </a:prstGeom>
          <a:noFill/>
        </p:spPr>
        <p:txBody>
          <a:bodyPr wrap="square">
            <a:spAutoFit/>
          </a:bodyPr>
          <a:lstStyle/>
          <a:p>
            <a:pPr marL="457200" marR="0" algn="ctr">
              <a:lnSpc>
                <a:spcPct val="107000"/>
              </a:lnSpc>
              <a:spcBef>
                <a:spcPts val="0"/>
              </a:spcBef>
              <a:spcAft>
                <a:spcPts val="800"/>
              </a:spcAft>
            </a:pPr>
            <a:r>
              <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The apparent controlled opposition seems to be setting up an amnesty play, keeping us focused on the COVID PSYOP while even worse evil is being unrolled, without the same exposure.</a:t>
            </a:r>
          </a:p>
        </p:txBody>
      </p:sp>
    </p:spTree>
    <p:extLst>
      <p:ext uri="{BB962C8B-B14F-4D97-AF65-F5344CB8AC3E}">
        <p14:creationId xmlns:p14="http://schemas.microsoft.com/office/powerpoint/2010/main" val="1141094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ADA0-1486-700F-68CF-84215F963579}"/>
              </a:ext>
            </a:extLst>
          </p:cNvPr>
          <p:cNvSpPr>
            <a:spLocks noGrp="1"/>
          </p:cNvSpPr>
          <p:nvPr>
            <p:ph type="ctrTitle"/>
          </p:nvPr>
        </p:nvSpPr>
        <p:spPr/>
        <p:txBody>
          <a:bodyPr>
            <a:noAutofit/>
          </a:bodyPr>
          <a:lstStyle/>
          <a:p>
            <a:pPr marL="0" marR="0">
              <a:lnSpc>
                <a:spcPct val="107000"/>
              </a:lnSpc>
              <a:spcBef>
                <a:spcPts val="0"/>
              </a:spcBef>
              <a:spcAft>
                <a:spcPts val="800"/>
              </a:spcAft>
            </a:pP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r>
              <a:rPr lang="en-US" b="1" kern="100" dirty="0">
                <a:effectLst/>
                <a:latin typeface="Calibri" panose="020F0502020204030204" pitchFamily="34" charset="0"/>
                <a:ea typeface="Calibri" panose="020F0502020204030204" pitchFamily="34" charset="0"/>
                <a:cs typeface="Times New Roman" panose="02020603050405020304" pitchFamily="18" charset="0"/>
              </a:rPr>
              <a:t>Medical Murder is the #1 Cause of Death in the U.S. – By Design</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(People Are Too Expensive – Satan’s Big Lie)</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Up Next…</a:t>
            </a:r>
            <a:endParaRPr lang="en-US" sz="3600" dirty="0">
              <a:latin typeface="Berlin Sans FB Demi" panose="020E0802020502020306" pitchFamily="34" charset="0"/>
            </a:endParaRPr>
          </a:p>
        </p:txBody>
      </p:sp>
      <p:sp>
        <p:nvSpPr>
          <p:cNvPr id="3" name="Subtitle 2">
            <a:extLst>
              <a:ext uri="{FF2B5EF4-FFF2-40B4-BE49-F238E27FC236}">
                <a16:creationId xmlns:a16="http://schemas.microsoft.com/office/drawing/2014/main" id="{BF6E0C6A-4372-E050-1DAF-2647FCAEB9E1}"/>
              </a:ext>
            </a:extLst>
          </p:cNvPr>
          <p:cNvSpPr>
            <a:spLocks noGrp="1"/>
          </p:cNvSpPr>
          <p:nvPr>
            <p:ph type="subTitle" idx="1"/>
          </p:nvPr>
        </p:nvSpPr>
        <p:spPr/>
        <p:txBody>
          <a:bodyPr>
            <a:normAutofit/>
          </a:bodyPr>
          <a:lstStyle/>
          <a:p>
            <a:r>
              <a:rPr lang="en-US" sz="4800" b="1"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rPr>
              <a:t>What?  The Culture of Death</a:t>
            </a:r>
            <a:endParaRPr lang="en-US" sz="4800" kern="100" dirty="0">
              <a:solidFill>
                <a:srgbClr val="002060"/>
              </a:solidFill>
              <a:effectLst/>
              <a:latin typeface="Berlin Sans FB Demi" panose="020E0802020502020306"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269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Stethoscope on white background">
            <a:extLst>
              <a:ext uri="{FF2B5EF4-FFF2-40B4-BE49-F238E27FC236}">
                <a16:creationId xmlns:a16="http://schemas.microsoft.com/office/drawing/2014/main" id="{635AAFB6-B0F1-3EF0-E612-68523EAF1056}"/>
              </a:ext>
            </a:extLst>
          </p:cNvPr>
          <p:cNvPicPr>
            <a:picLocks noChangeAspect="1"/>
          </p:cNvPicPr>
          <p:nvPr/>
        </p:nvPicPr>
        <p:blipFill rotWithShape="1">
          <a:blip r:embed="rId3">
            <a:alphaModFix/>
          </a:blip>
          <a:srcRect b="15094"/>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C12763-FFE6-1E9F-3AE5-A86C65B64BBE}"/>
              </a:ext>
            </a:extLst>
          </p:cNvPr>
          <p:cNvSpPr>
            <a:spLocks noGrp="1"/>
          </p:cNvSpPr>
          <p:nvPr>
            <p:ph type="title"/>
          </p:nvPr>
        </p:nvSpPr>
        <p:spPr>
          <a:xfrm>
            <a:off x="1005654" y="565846"/>
            <a:ext cx="4958128" cy="3755144"/>
          </a:xfrm>
        </p:spPr>
        <p:txBody>
          <a:bodyPr vert="horz" lIns="91440" tIns="45720" rIns="91440" bIns="45720" rtlCol="0" anchor="b">
            <a:normAutofit/>
          </a:bodyPr>
          <a:lstStyle/>
          <a:p>
            <a:pPr defTabSz="914400"/>
            <a:r>
              <a:rPr lang="en-US" dirty="0">
                <a:solidFill>
                  <a:srgbClr val="FFFFFF"/>
                </a:solidFill>
              </a:rPr>
              <a:t>Medical Industrial Complex</a:t>
            </a:r>
          </a:p>
        </p:txBody>
      </p:sp>
    </p:spTree>
    <p:extLst>
      <p:ext uri="{BB962C8B-B14F-4D97-AF65-F5344CB8AC3E}">
        <p14:creationId xmlns:p14="http://schemas.microsoft.com/office/powerpoint/2010/main" val="1451820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0CC1-EF53-E14B-2CE8-2C09DBA7C791}"/>
              </a:ext>
            </a:extLst>
          </p:cNvPr>
          <p:cNvSpPr>
            <a:spLocks noGrp="1"/>
          </p:cNvSpPr>
          <p:nvPr>
            <p:ph type="title"/>
          </p:nvPr>
        </p:nvSpPr>
        <p:spPr/>
        <p:txBody>
          <a:bodyPr/>
          <a:lstStyle/>
          <a:p>
            <a:r>
              <a:rPr lang="en-US" dirty="0"/>
              <a:t>UnitedHealth Group</a:t>
            </a:r>
          </a:p>
        </p:txBody>
      </p:sp>
      <p:sp>
        <p:nvSpPr>
          <p:cNvPr id="4" name="Text Placeholder 3">
            <a:extLst>
              <a:ext uri="{FF2B5EF4-FFF2-40B4-BE49-F238E27FC236}">
                <a16:creationId xmlns:a16="http://schemas.microsoft.com/office/drawing/2014/main" id="{DFCCE962-45EE-8189-D5F5-72A827C5D113}"/>
              </a:ext>
            </a:extLst>
          </p:cNvPr>
          <p:cNvSpPr>
            <a:spLocks noGrp="1"/>
          </p:cNvSpPr>
          <p:nvPr>
            <p:ph type="body" sz="half" idx="2"/>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world’s 11</a:t>
            </a:r>
            <a:r>
              <a:rPr lang="en-US" baseline="30000" dirty="0"/>
              <a:t>th</a:t>
            </a:r>
            <a:r>
              <a:rPr lang="en-US" dirty="0"/>
              <a:t> largest company</a:t>
            </a:r>
          </a:p>
          <a:p>
            <a:pPr marL="285750" indent="-285750">
              <a:buFont typeface="Arial" panose="020B0604020202020204" pitchFamily="34" charset="0"/>
              <a:buChar char="•"/>
            </a:pPr>
            <a:r>
              <a:rPr lang="en-US" dirty="0"/>
              <a:t>Stock price $215 before Covid to $521 the day Covid is announced to be over</a:t>
            </a:r>
          </a:p>
          <a:p>
            <a:pPr marL="285750" indent="-285750">
              <a:buFont typeface="Arial" panose="020B0604020202020204" pitchFamily="34" charset="0"/>
              <a:buChar char="•"/>
            </a:pPr>
            <a:r>
              <a:rPr lang="en-US" dirty="0"/>
              <a:t>Value of $200B to 500B from Covid</a:t>
            </a:r>
          </a:p>
        </p:txBody>
      </p:sp>
      <p:pic>
        <p:nvPicPr>
          <p:cNvPr id="13" name="Picture Placeholder 12" descr="A screenshot of a graph&#10;&#10;Description automatically generated">
            <a:extLst>
              <a:ext uri="{FF2B5EF4-FFF2-40B4-BE49-F238E27FC236}">
                <a16:creationId xmlns:a16="http://schemas.microsoft.com/office/drawing/2014/main" id="{7BE8BD3D-42F2-693D-0DEA-F660A168A04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6096" b="16096"/>
          <a:stretch>
            <a:fillRect/>
          </a:stretch>
        </p:blipFill>
        <p:spPr/>
      </p:pic>
    </p:spTree>
    <p:extLst>
      <p:ext uri="{BB962C8B-B14F-4D97-AF65-F5344CB8AC3E}">
        <p14:creationId xmlns:p14="http://schemas.microsoft.com/office/powerpoint/2010/main" val="1014004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CBB4-5013-E6CF-A14C-7409307432A3}"/>
              </a:ext>
            </a:extLst>
          </p:cNvPr>
          <p:cNvSpPr>
            <a:spLocks noGrp="1"/>
          </p:cNvSpPr>
          <p:nvPr>
            <p:ph type="title"/>
          </p:nvPr>
        </p:nvSpPr>
        <p:spPr/>
        <p:txBody>
          <a:bodyPr>
            <a:normAutofit/>
          </a:bodyPr>
          <a:lstStyle/>
          <a:p>
            <a:r>
              <a:rPr lang="en-US" sz="4800" dirty="0"/>
              <a:t>Follow the $$!</a:t>
            </a:r>
          </a:p>
        </p:txBody>
      </p:sp>
      <p:sp>
        <p:nvSpPr>
          <p:cNvPr id="4" name="Text Placeholder 3">
            <a:extLst>
              <a:ext uri="{FF2B5EF4-FFF2-40B4-BE49-F238E27FC236}">
                <a16:creationId xmlns:a16="http://schemas.microsoft.com/office/drawing/2014/main" id="{90A53510-80DA-E74E-3CCC-0AEEAC35A864}"/>
              </a:ext>
            </a:extLst>
          </p:cNvPr>
          <p:cNvSpPr>
            <a:spLocks noGrp="1"/>
          </p:cNvSpPr>
          <p:nvPr>
            <p:ph type="body" sz="half" idx="2"/>
          </p:nvPr>
        </p:nvSpPr>
        <p:spPr/>
        <p:txBody>
          <a:bodyPr>
            <a:normAutofit fontScale="85000" lnSpcReduction="20000"/>
          </a:bodyPr>
          <a:lstStyle/>
          <a:p>
            <a:endParaRPr lang="en-US" sz="1100" dirty="0"/>
          </a:p>
          <a:p>
            <a:r>
              <a:rPr lang="en-US" sz="3100" dirty="0"/>
              <a:t>Average patients per doctor = 2,500*…</a:t>
            </a:r>
            <a:br>
              <a:rPr lang="en-US" sz="3100" dirty="0"/>
            </a:br>
            <a:endParaRPr lang="en-US" sz="1500" b="1" dirty="0"/>
          </a:p>
          <a:p>
            <a:r>
              <a:rPr lang="en-US" sz="1800" b="1" dirty="0"/>
              <a:t>With 30% vaccinated by September 1 and 75% by December 1 = $296,250 doctor bonus from insurance company!</a:t>
            </a:r>
          </a:p>
          <a:p>
            <a:endParaRPr lang="en-US" sz="1100" dirty="0"/>
          </a:p>
          <a:p>
            <a:endParaRPr lang="en-US" sz="1100" dirty="0"/>
          </a:p>
          <a:p>
            <a:endParaRPr lang="en-US" sz="1100" dirty="0"/>
          </a:p>
          <a:p>
            <a:endParaRPr lang="en-US" sz="1100" dirty="0"/>
          </a:p>
          <a:p>
            <a:endParaRPr lang="en-US" sz="1100" dirty="0"/>
          </a:p>
          <a:p>
            <a:endParaRPr lang="en-US" sz="1100" dirty="0"/>
          </a:p>
          <a:p>
            <a:r>
              <a:rPr lang="en-US" sz="800" dirty="0"/>
              <a:t>*https://www.elationhealth.com/resources/blogs/how-many-patients-are-most-primary-care-physicians-seeing</a:t>
            </a:r>
          </a:p>
        </p:txBody>
      </p:sp>
      <p:pic>
        <p:nvPicPr>
          <p:cNvPr id="5" name="Content Placeholder 4" descr="A document with text and numbers&#10;&#10;Description automatically generated with medium confidence">
            <a:extLst>
              <a:ext uri="{FF2B5EF4-FFF2-40B4-BE49-F238E27FC236}">
                <a16:creationId xmlns:a16="http://schemas.microsoft.com/office/drawing/2014/main" id="{8DE7742D-A657-4428-96B9-086E52B12BA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 b="18505"/>
          <a:stretch/>
        </p:blipFill>
        <p:spPr bwMode="auto">
          <a:xfrm>
            <a:off x="6125334" y="286327"/>
            <a:ext cx="4904746" cy="55747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3659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05ED-9AFE-993E-A0B2-5864431246F8}"/>
              </a:ext>
            </a:extLst>
          </p:cNvPr>
          <p:cNvSpPr>
            <a:spLocks noGrp="1"/>
          </p:cNvSpPr>
          <p:nvPr>
            <p:ph type="title"/>
          </p:nvPr>
        </p:nvSpPr>
        <p:spPr/>
        <p:txBody>
          <a:bodyPr/>
          <a:lstStyle/>
          <a:p>
            <a:r>
              <a:rPr lang="en-US" dirty="0"/>
              <a:t>What about Hospice     	Care?</a:t>
            </a:r>
          </a:p>
        </p:txBody>
      </p:sp>
      <p:pic>
        <p:nvPicPr>
          <p:cNvPr id="7" name="Picture Placeholder 6" descr="A screenshot of a computer&#10;&#10;Description automatically generated">
            <a:extLst>
              <a:ext uri="{FF2B5EF4-FFF2-40B4-BE49-F238E27FC236}">
                <a16:creationId xmlns:a16="http://schemas.microsoft.com/office/drawing/2014/main" id="{A0408DFC-AE91-7005-AB26-06AA7ADB9C1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531" b="1531"/>
          <a:stretch>
            <a:fillRect/>
          </a:stretch>
        </p:blipFill>
        <p:spPr/>
      </p:pic>
      <p:sp>
        <p:nvSpPr>
          <p:cNvPr id="5" name="Text Placeholder 4">
            <a:extLst>
              <a:ext uri="{FF2B5EF4-FFF2-40B4-BE49-F238E27FC236}">
                <a16:creationId xmlns:a16="http://schemas.microsoft.com/office/drawing/2014/main" id="{755E847F-123D-5FDF-23B6-97E832B65205}"/>
              </a:ext>
            </a:extLst>
          </p:cNvPr>
          <p:cNvSpPr>
            <a:spLocks noGrp="1"/>
          </p:cNvSpPr>
          <p:nvPr>
            <p:ph type="body" sz="half" idx="2"/>
          </p:nvPr>
        </p:nvSpPr>
        <p:spPr>
          <a:xfrm>
            <a:off x="667070" y="2159000"/>
            <a:ext cx="3932236" cy="3811588"/>
          </a:xfrm>
        </p:spPr>
        <p:txBody>
          <a:bodyPr>
            <a:normAutofit/>
          </a:bodyPr>
          <a:lstStyle/>
          <a:p>
            <a:pPr marL="457200" marR="0">
              <a:spcBef>
                <a:spcPts val="0"/>
              </a:spcBef>
              <a:spcAft>
                <a:spcPts val="0"/>
              </a:spcAft>
            </a:pPr>
            <a:r>
              <a:rPr lang="en-US"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From 2011 to 2015: Dying in hospice care increased from 21.6% to 50.4%</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https://www.mdedge.com/chestphysician/article/168938/patient-survivor-care/medicare-hospital-deaths-decline-hospice-usage</a:t>
            </a:r>
            <a:endPar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lvl="1">
              <a:lnSpc>
                <a:spcPct val="107000"/>
              </a:lnSpc>
              <a:spcBef>
                <a:spcPts val="0"/>
              </a:spcBef>
              <a:spcAft>
                <a:spcPts val="800"/>
              </a:spcAft>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80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Why?</a:t>
            </a:r>
          </a:p>
          <a:p>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https://www.nbcnews.com/health/health-care/doctors-say-hca-hospitals-push-patients-hospice-care-rcna81599</a:t>
            </a:r>
            <a:endParaRPr lang="en-US" sz="1800" u="sng" dirty="0">
              <a:solidFill>
                <a:srgbClr val="0563C1"/>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801255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6D44-EF9B-C605-6AE2-7A8D72208658}"/>
              </a:ext>
            </a:extLst>
          </p:cNvPr>
          <p:cNvSpPr>
            <a:spLocks noGrp="1"/>
          </p:cNvSpPr>
          <p:nvPr>
            <p:ph type="ctrTitle" idx="4294967295"/>
          </p:nvPr>
        </p:nvSpPr>
        <p:spPr>
          <a:xfrm>
            <a:off x="1428206" y="1041400"/>
            <a:ext cx="9144000" cy="2387600"/>
          </a:xfrm>
        </p:spPr>
        <p:txBody>
          <a:bodyPr>
            <a:normAutofit fontScale="90000"/>
          </a:bodyPr>
          <a:lstStyle/>
          <a:p>
            <a:pPr algn="ct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b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r>
              <a:rPr lang="en-US" sz="40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t>Conclusion:  Hospitals, doctors and nurses are incentivized, directly and indirectly, to hasten death.  Hastening death = murder.</a:t>
            </a:r>
            <a:br>
              <a:rPr lang="en-US" sz="3200" kern="100" dirty="0">
                <a:solidFill>
                  <a:srgbClr val="FF0000"/>
                </a:solidFill>
                <a:effectLst/>
                <a:latin typeface="Berlin Sans FB Demi" panose="020E0802020502020306" pitchFamily="34" charset="0"/>
                <a:ea typeface="Calibri" panose="020F0502020204030204" pitchFamily="34" charset="0"/>
                <a:cs typeface="Times New Roman" panose="02020603050405020304" pitchFamily="18" charset="0"/>
              </a:rPr>
            </a:br>
            <a:endParaRPr lang="en-US" sz="60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3942920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6" name="Picture 35">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8" name="Rectangle 37">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0" name="Rectangle 39">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Illuminated San Francisco City Hall">
            <a:extLst>
              <a:ext uri="{FF2B5EF4-FFF2-40B4-BE49-F238E27FC236}">
                <a16:creationId xmlns:a16="http://schemas.microsoft.com/office/drawing/2014/main" id="{BF60705B-E000-E5D5-2197-675C089E720A}"/>
              </a:ext>
            </a:extLst>
          </p:cNvPr>
          <p:cNvPicPr>
            <a:picLocks noChangeAspect="1"/>
          </p:cNvPicPr>
          <p:nvPr/>
        </p:nvPicPr>
        <p:blipFill rotWithShape="1">
          <a:blip r:embed="rId3">
            <a:alphaModFix/>
          </a:blip>
          <a:srcRect t="15730"/>
          <a:stretch/>
        </p:blipFill>
        <p:spPr>
          <a:xfrm>
            <a:off x="20" y="10"/>
            <a:ext cx="12191980" cy="6857990"/>
          </a:xfrm>
          <a:prstGeom prst="rect">
            <a:avLst/>
          </a:prstGeom>
        </p:spPr>
      </p:pic>
      <p:sp>
        <p:nvSpPr>
          <p:cNvPr id="42" name="Rectangle 41">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rgbClr val="000000">
                  <a:alpha val="0"/>
                </a:srgbClr>
              </a:gs>
              <a:gs pos="0">
                <a:schemeClr val="tx1"/>
              </a:gs>
              <a:gs pos="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CB0CD6-20FB-05D7-EB23-143CEC5A3915}"/>
              </a:ext>
            </a:extLst>
          </p:cNvPr>
          <p:cNvSpPr>
            <a:spLocks noGrp="1"/>
          </p:cNvSpPr>
          <p:nvPr>
            <p:ph type="title"/>
          </p:nvPr>
        </p:nvSpPr>
        <p:spPr>
          <a:xfrm>
            <a:off x="1005654" y="565846"/>
            <a:ext cx="4958128" cy="3755144"/>
          </a:xfrm>
        </p:spPr>
        <p:txBody>
          <a:bodyPr vert="horz" lIns="91440" tIns="45720" rIns="91440" bIns="45720" rtlCol="0" anchor="b">
            <a:normAutofit/>
          </a:bodyPr>
          <a:lstStyle/>
          <a:p>
            <a:pPr defTabSz="914400"/>
            <a:r>
              <a:rPr lang="en-US" dirty="0">
                <a:solidFill>
                  <a:srgbClr val="FFFFFF"/>
                </a:solidFill>
              </a:rPr>
              <a:t>The Federal Government</a:t>
            </a:r>
            <a:br>
              <a:rPr lang="en-US" dirty="0">
                <a:solidFill>
                  <a:srgbClr val="FFFFFF"/>
                </a:solidFill>
              </a:rPr>
            </a:br>
            <a:endParaRPr lang="en-US" dirty="0">
              <a:solidFill>
                <a:srgbClr val="FFFFFF"/>
              </a:solidFill>
            </a:endParaRPr>
          </a:p>
        </p:txBody>
      </p:sp>
    </p:spTree>
    <p:extLst>
      <p:ext uri="{BB962C8B-B14F-4D97-AF65-F5344CB8AC3E}">
        <p14:creationId xmlns:p14="http://schemas.microsoft.com/office/powerpoint/2010/main" val="63737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appledVTI">
  <a:themeElements>
    <a:clrScheme name="AnalogousFromLightSeed_2SEEDS">
      <a:dk1>
        <a:srgbClr val="000000"/>
      </a:dk1>
      <a:lt1>
        <a:srgbClr val="FFFFFF"/>
      </a:lt1>
      <a:dk2>
        <a:srgbClr val="302E1B"/>
      </a:dk2>
      <a:lt2>
        <a:srgbClr val="F0F1F3"/>
      </a:lt2>
      <a:accent1>
        <a:srgbClr val="A8A15F"/>
      </a:accent1>
      <a:accent2>
        <a:srgbClr val="C6976B"/>
      </a:accent2>
      <a:accent3>
        <a:srgbClr val="96A86F"/>
      </a:accent3>
      <a:accent4>
        <a:srgbClr val="62AD90"/>
      </a:accent4>
      <a:accent5>
        <a:srgbClr val="71AAAB"/>
      </a:accent5>
      <a:accent6>
        <a:srgbClr val="71A1C8"/>
      </a:accent6>
      <a:hlink>
        <a:srgbClr val="6B72AF"/>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9352</TotalTime>
  <Words>1404</Words>
  <Application>Microsoft Office PowerPoint</Application>
  <PresentationFormat>Widescreen</PresentationFormat>
  <Paragraphs>94</Paragraphs>
  <Slides>34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Avenir Next LT Pro</vt:lpstr>
      <vt:lpstr>AvenirNext LT Pro Medium</vt:lpstr>
      <vt:lpstr>Berlin Sans FB Demi</vt:lpstr>
      <vt:lpstr>Calibri</vt:lpstr>
      <vt:lpstr>Sabon Next LT</vt:lpstr>
      <vt:lpstr>DappledVTI</vt:lpstr>
      <vt:lpstr>Medical Murder is the #1 Cause of Death in the U.S. – By Design (People Are Too Expensive – Satan’s Big Lie) </vt:lpstr>
      <vt:lpstr>We’ve been programmed to believe lies – from all sides and angles    </vt:lpstr>
      <vt:lpstr>Facts:</vt:lpstr>
      <vt:lpstr>Medical Industrial Complex</vt:lpstr>
      <vt:lpstr>UnitedHealth Group</vt:lpstr>
      <vt:lpstr>Follow the $$!</vt:lpstr>
      <vt:lpstr>What about Hospice      Care?</vt:lpstr>
      <vt:lpstr>   Conclusion:  Hospitals, doctors and nurses are incentivized, directly and indirectly, to hasten death.  Hastening death = murder. </vt:lpstr>
      <vt:lpstr>The Federal Government </vt:lpstr>
      <vt:lpstr>CDC promotes the vaccine narrative; hiding the truth  Lie: https://www.cdc.gov/vaccinesafety/ensuringsafety/history/index.html   Truth: https://childrenshealthdefense.org/vaccine-secrets/</vt:lpstr>
      <vt:lpstr>Numbers Don’t Lie</vt:lpstr>
      <vt:lpstr>Medicare/Medicaid costs set up the collectivism lie</vt:lpstr>
      <vt:lpstr>PowerPoint Presentation</vt:lpstr>
      <vt:lpstr>When the Federal Government and Medical Industrial Complex are in bed together, on Team Satan…</vt:lpstr>
      <vt:lpstr>  State Legislation – Now We Need a Court When Our Rights are Violated  </vt:lpstr>
      <vt:lpstr>Stella Liebeck story from 1992: 79 year old lady spilled hot coffee on her lap</vt:lpstr>
      <vt:lpstr>What does tort reform look like?</vt:lpstr>
      <vt:lpstr>PowerPoint Presentation</vt:lpstr>
      <vt:lpstr>PowerPoint Presentation</vt:lpstr>
      <vt:lpstr>BIG  Business</vt:lpstr>
      <vt:lpstr>PowerPoint Presentation</vt:lpstr>
      <vt:lpstr>COVID exposed the agenda to have big corporations do the government’s bidding</vt:lpstr>
      <vt:lpstr>PowerPoint Presentation</vt:lpstr>
      <vt:lpstr>PowerPoint Presentation</vt:lpstr>
      <vt:lpstr>PowerPoint Presentation</vt:lpstr>
      <vt:lpstr>Churches</vt:lpstr>
      <vt:lpstr>One reason: FEMA Training for Pastors </vt:lpstr>
      <vt:lpstr>Churches closed doors and received COVID grants </vt:lpstr>
      <vt:lpstr>PowerPoint Presentation</vt:lpstr>
      <vt:lpstr>Controlled Opposition?</vt:lpstr>
      <vt:lpstr>Some Examples: </vt:lpstr>
      <vt:lpstr>PowerPoint Presentation</vt:lpstr>
      <vt:lpstr>PowerPoint Presentation</vt:lpstr>
      <vt:lpstr>           Medical Murder is the #1 Cause of Death in the U.S. – By Design (People Are Too Expensive – Satan’s Big Lie)  Up Next…</vt:lpstr>
    </vt:vector>
  </TitlesOfParts>
  <Company>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Hospitals are the Killing Fields</dc:title>
  <dc:creator>Kevin Tuttle</dc:creator>
  <cp:lastModifiedBy>Scott Schara</cp:lastModifiedBy>
  <cp:revision>70</cp:revision>
  <dcterms:created xsi:type="dcterms:W3CDTF">2022-07-26T14:20:47Z</dcterms:created>
  <dcterms:modified xsi:type="dcterms:W3CDTF">2023-09-13T23:55:35Z</dcterms:modified>
</cp:coreProperties>
</file>